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Expo Arabic 1 Semi-Bold" charset="1" panose="00000700000000000000"/>
      <p:regular r:id="rId15"/>
    </p:embeddedFont>
    <p:embeddedFont>
      <p:font typeface="Open Sans Bold" charset="1" panose="020B0806030504020204"/>
      <p:regular r:id="rId16"/>
    </p:embeddedFont>
    <p:embeddedFont>
      <p:font typeface="Expo Arabic 2 Medium" charset="1" panose="00000600000000000000"/>
      <p:regular r:id="rId17"/>
    </p:embeddedFont>
    <p:embeddedFont>
      <p:font typeface="Expo Arabic 1 Light" charset="1" panose="00000500000000000000"/>
      <p:regular r:id="rId18"/>
    </p:embeddedFont>
    <p:embeddedFont>
      <p:font typeface="Expo Arabic 1 Medium" charset="1" panose="000006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6798017" cy="10287000"/>
          </a:xfrm>
          <a:custGeom>
            <a:avLst/>
            <a:gdLst/>
            <a:ahLst/>
            <a:cxnLst/>
            <a:rect r="r" b="b" t="t" l="l"/>
            <a:pathLst>
              <a:path h="10287000" w="16798017">
                <a:moveTo>
                  <a:pt x="0" y="0"/>
                </a:moveTo>
                <a:lnTo>
                  <a:pt x="16798017" y="0"/>
                </a:lnTo>
                <a:lnTo>
                  <a:pt x="16798017" y="10287000"/>
                </a:lnTo>
                <a:lnTo>
                  <a:pt x="0" y="10287000"/>
                </a:lnTo>
                <a:lnTo>
                  <a:pt x="0" y="0"/>
                </a:lnTo>
                <a:close/>
              </a:path>
            </a:pathLst>
          </a:custGeom>
          <a:blipFill>
            <a:blip r:embed="rId2"/>
            <a:stretch>
              <a:fillRect l="0" t="-11742" r="0" b="-11742"/>
            </a:stretch>
          </a:blipFill>
        </p:spPr>
      </p:sp>
      <p:grpSp>
        <p:nvGrpSpPr>
          <p:cNvPr name="Group 3" id="3"/>
          <p:cNvGrpSpPr/>
          <p:nvPr/>
        </p:nvGrpSpPr>
        <p:grpSpPr>
          <a:xfrm rot="0">
            <a:off x="0" y="0"/>
            <a:ext cx="15924487" cy="10287000"/>
            <a:chOff x="0" y="0"/>
            <a:chExt cx="4194104" cy="2709333"/>
          </a:xfrm>
        </p:grpSpPr>
        <p:sp>
          <p:nvSpPr>
            <p:cNvPr name="Freeform 4" id="4"/>
            <p:cNvSpPr/>
            <p:nvPr/>
          </p:nvSpPr>
          <p:spPr>
            <a:xfrm flipH="false" flipV="false" rot="0">
              <a:off x="0" y="0"/>
              <a:ext cx="4194104" cy="2709333"/>
            </a:xfrm>
            <a:custGeom>
              <a:avLst/>
              <a:gdLst/>
              <a:ahLst/>
              <a:cxnLst/>
              <a:rect r="r" b="b" t="t" l="l"/>
              <a:pathLst>
                <a:path h="2709333" w="4194104">
                  <a:moveTo>
                    <a:pt x="0" y="0"/>
                  </a:moveTo>
                  <a:lnTo>
                    <a:pt x="4194104" y="0"/>
                  </a:lnTo>
                  <a:lnTo>
                    <a:pt x="4194104" y="2709333"/>
                  </a:lnTo>
                  <a:lnTo>
                    <a:pt x="0" y="2709333"/>
                  </a:lnTo>
                  <a:close/>
                </a:path>
              </a:pathLst>
            </a:custGeom>
            <a:solidFill>
              <a:srgbClr val="000000">
                <a:alpha val="29804"/>
              </a:srgbClr>
            </a:solidFill>
          </p:spPr>
        </p:sp>
        <p:sp>
          <p:nvSpPr>
            <p:cNvPr name="TextBox 5" id="5"/>
            <p:cNvSpPr txBox="true"/>
            <p:nvPr/>
          </p:nvSpPr>
          <p:spPr>
            <a:xfrm>
              <a:off x="0" y="-38100"/>
              <a:ext cx="4194104" cy="274743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661505">
            <a:off x="15187121" y="-43481"/>
            <a:ext cx="3963160" cy="10892316"/>
            <a:chOff x="0" y="0"/>
            <a:chExt cx="1483045" cy="4075988"/>
          </a:xfrm>
        </p:grpSpPr>
        <p:sp>
          <p:nvSpPr>
            <p:cNvPr name="Freeform 7" id="7"/>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AB8742"/>
            </a:solidFill>
          </p:spPr>
        </p:sp>
        <p:sp>
          <p:nvSpPr>
            <p:cNvPr name="TextBox 8" id="8"/>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9" id="9"/>
          <p:cNvGrpSpPr/>
          <p:nvPr/>
        </p:nvGrpSpPr>
        <p:grpSpPr>
          <a:xfrm rot="793444">
            <a:off x="15527575" y="-2860607"/>
            <a:ext cx="1317047" cy="7543182"/>
            <a:chOff x="0" y="0"/>
            <a:chExt cx="492849" cy="2822717"/>
          </a:xfrm>
        </p:grpSpPr>
        <p:sp>
          <p:nvSpPr>
            <p:cNvPr name="Freeform 10" id="10"/>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1" id="11"/>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2" id="12"/>
          <p:cNvGrpSpPr/>
          <p:nvPr/>
        </p:nvGrpSpPr>
        <p:grpSpPr>
          <a:xfrm rot="865968">
            <a:off x="16148439" y="-3233048"/>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sp>
        <p:nvSpPr>
          <p:cNvPr name="Freeform 15" id="15"/>
          <p:cNvSpPr/>
          <p:nvPr/>
        </p:nvSpPr>
        <p:spPr>
          <a:xfrm flipH="false" flipV="false" rot="0">
            <a:off x="15229174" y="8040964"/>
            <a:ext cx="2430873" cy="2434672"/>
          </a:xfrm>
          <a:custGeom>
            <a:avLst/>
            <a:gdLst/>
            <a:ahLst/>
            <a:cxnLst/>
            <a:rect r="r" b="b" t="t" l="l"/>
            <a:pathLst>
              <a:path h="2434672" w="2430873">
                <a:moveTo>
                  <a:pt x="0" y="0"/>
                </a:moveTo>
                <a:lnTo>
                  <a:pt x="2430873" y="0"/>
                </a:lnTo>
                <a:lnTo>
                  <a:pt x="2430873" y="2434672"/>
                </a:lnTo>
                <a:lnTo>
                  <a:pt x="0" y="2434672"/>
                </a:lnTo>
                <a:lnTo>
                  <a:pt x="0" y="0"/>
                </a:lnTo>
                <a:close/>
              </a:path>
            </a:pathLst>
          </a:custGeom>
          <a:blipFill>
            <a:blip r:embed="rId3"/>
            <a:stretch>
              <a:fillRect l="0" t="0" r="0" b="0"/>
            </a:stretch>
          </a:blipFill>
        </p:spPr>
      </p:sp>
      <p:sp>
        <p:nvSpPr>
          <p:cNvPr name="Freeform 16" id="16"/>
          <p:cNvSpPr/>
          <p:nvPr/>
        </p:nvSpPr>
        <p:spPr>
          <a:xfrm flipH="false" flipV="false" rot="0">
            <a:off x="829181" y="63808"/>
            <a:ext cx="2665142" cy="2669306"/>
          </a:xfrm>
          <a:custGeom>
            <a:avLst/>
            <a:gdLst/>
            <a:ahLst/>
            <a:cxnLst/>
            <a:rect r="r" b="b" t="t" l="l"/>
            <a:pathLst>
              <a:path h="2669306" w="2665142">
                <a:moveTo>
                  <a:pt x="0" y="0"/>
                </a:moveTo>
                <a:lnTo>
                  <a:pt x="2665142" y="0"/>
                </a:lnTo>
                <a:lnTo>
                  <a:pt x="2665142" y="2669306"/>
                </a:lnTo>
                <a:lnTo>
                  <a:pt x="0" y="2669306"/>
                </a:lnTo>
                <a:lnTo>
                  <a:pt x="0" y="0"/>
                </a:lnTo>
                <a:close/>
              </a:path>
            </a:pathLst>
          </a:custGeom>
          <a:blipFill>
            <a:blip r:embed="rId4"/>
            <a:stretch>
              <a:fillRect l="0" t="0" r="0" b="0"/>
            </a:stretch>
          </a:blipFill>
        </p:spPr>
      </p:sp>
      <p:sp>
        <p:nvSpPr>
          <p:cNvPr name="TextBox 17" id="17"/>
          <p:cNvSpPr txBox="true"/>
          <p:nvPr/>
        </p:nvSpPr>
        <p:spPr>
          <a:xfrm rot="0">
            <a:off x="6818699" y="1488432"/>
            <a:ext cx="4039102" cy="1244191"/>
          </a:xfrm>
          <a:prstGeom prst="rect">
            <a:avLst/>
          </a:prstGeom>
        </p:spPr>
        <p:txBody>
          <a:bodyPr anchor="t" rtlCol="false" tIns="0" lIns="0" bIns="0" rIns="0">
            <a:spAutoFit/>
          </a:bodyPr>
          <a:lstStyle/>
          <a:p>
            <a:pPr algn="ctr" rtl="true">
              <a:lnSpc>
                <a:spcPts val="10172"/>
              </a:lnSpc>
            </a:pPr>
            <a:r>
              <a:rPr lang="ar-EG" b="true" sz="7266">
                <a:solidFill>
                  <a:srgbClr val="AB8742"/>
                </a:solidFill>
                <a:latin typeface="Expo Arabic 1 Semi-Bold"/>
                <a:ea typeface="Expo Arabic 1 Semi-Bold"/>
                <a:cs typeface="Expo Arabic 1 Semi-Bold"/>
                <a:sym typeface="Expo Arabic 1 Semi-Bold"/>
                <a:rtl val="true"/>
              </a:rPr>
              <a:t>برنامج جيل</a:t>
            </a:r>
          </a:p>
        </p:txBody>
      </p:sp>
      <p:sp>
        <p:nvSpPr>
          <p:cNvPr name="TextBox 18" id="18"/>
          <p:cNvSpPr txBox="true"/>
          <p:nvPr/>
        </p:nvSpPr>
        <p:spPr>
          <a:xfrm rot="0">
            <a:off x="7455466" y="9191625"/>
            <a:ext cx="1524930" cy="613429"/>
          </a:xfrm>
          <a:prstGeom prst="rect">
            <a:avLst/>
          </a:prstGeom>
        </p:spPr>
        <p:txBody>
          <a:bodyPr anchor="t" rtlCol="false" tIns="0" lIns="0" bIns="0" rIns="0">
            <a:spAutoFit/>
          </a:bodyPr>
          <a:lstStyle/>
          <a:p>
            <a:pPr algn="ctr">
              <a:lnSpc>
                <a:spcPts val="5040"/>
              </a:lnSpc>
            </a:pPr>
            <a:r>
              <a:rPr lang="en-US" b="true" sz="3600" spc="946">
                <a:solidFill>
                  <a:srgbClr val="8CA87B"/>
                </a:solidFill>
                <a:latin typeface="Open Sans Bold"/>
                <a:ea typeface="Open Sans Bold"/>
                <a:cs typeface="Open Sans Bold"/>
                <a:sym typeface="Open Sans Bold"/>
              </a:rPr>
              <a:t>2025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9F3"/>
        </a:solidFill>
      </p:bgPr>
    </p:bg>
    <p:spTree>
      <p:nvGrpSpPr>
        <p:cNvPr id="1" name=""/>
        <p:cNvGrpSpPr/>
        <p:nvPr/>
      </p:nvGrpSpPr>
      <p:grpSpPr>
        <a:xfrm>
          <a:off x="0" y="0"/>
          <a:ext cx="0" cy="0"/>
          <a:chOff x="0" y="0"/>
          <a:chExt cx="0" cy="0"/>
        </a:xfrm>
      </p:grpSpPr>
      <p:sp>
        <p:nvSpPr>
          <p:cNvPr name="Freeform 2" id="2"/>
          <p:cNvSpPr/>
          <p:nvPr/>
        </p:nvSpPr>
        <p:spPr>
          <a:xfrm flipH="false" flipV="false" rot="0">
            <a:off x="-824470" y="0"/>
            <a:ext cx="17052222" cy="10657639"/>
          </a:xfrm>
          <a:custGeom>
            <a:avLst/>
            <a:gdLst/>
            <a:ahLst/>
            <a:cxnLst/>
            <a:rect r="r" b="b" t="t" l="l"/>
            <a:pathLst>
              <a:path h="10657639" w="17052222">
                <a:moveTo>
                  <a:pt x="0" y="0"/>
                </a:moveTo>
                <a:lnTo>
                  <a:pt x="17052223" y="0"/>
                </a:lnTo>
                <a:lnTo>
                  <a:pt x="17052223" y="10657639"/>
                </a:lnTo>
                <a:lnTo>
                  <a:pt x="0" y="10657639"/>
                </a:lnTo>
                <a:lnTo>
                  <a:pt x="0" y="0"/>
                </a:lnTo>
                <a:close/>
              </a:path>
            </a:pathLst>
          </a:custGeom>
          <a:blipFill>
            <a:blip r:embed="rId2">
              <a:alphaModFix amt="53000"/>
            </a:blip>
            <a:stretch>
              <a:fillRect l="0" t="0" r="0" b="0"/>
            </a:stretch>
          </a:blipFill>
        </p:spPr>
      </p:sp>
      <p:grpSp>
        <p:nvGrpSpPr>
          <p:cNvPr name="Group 3" id="3"/>
          <p:cNvGrpSpPr/>
          <p:nvPr/>
        </p:nvGrpSpPr>
        <p:grpSpPr>
          <a:xfrm rot="1581991">
            <a:off x="-126692" y="-1257627"/>
            <a:ext cx="572054" cy="3276351"/>
            <a:chOff x="0" y="0"/>
            <a:chExt cx="492849" cy="2822717"/>
          </a:xfrm>
        </p:grpSpPr>
        <p:sp>
          <p:nvSpPr>
            <p:cNvPr name="Freeform 4" id="4"/>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5" id="5"/>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1576616">
            <a:off x="226177" y="-1140976"/>
            <a:ext cx="572054" cy="3276351"/>
            <a:chOff x="0" y="0"/>
            <a:chExt cx="492849" cy="2822717"/>
          </a:xfrm>
        </p:grpSpPr>
        <p:sp>
          <p:nvSpPr>
            <p:cNvPr name="Freeform 7" id="7"/>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114300" cap="rnd">
              <a:solidFill>
                <a:srgbClr val="A48870"/>
              </a:solidFill>
              <a:prstDash val="solid"/>
              <a:round/>
            </a:ln>
          </p:spPr>
        </p:sp>
        <p:sp>
          <p:nvSpPr>
            <p:cNvPr name="TextBox 8" id="8"/>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661505">
            <a:off x="15753435" y="-43481"/>
            <a:ext cx="3963160" cy="10892316"/>
            <a:chOff x="0" y="0"/>
            <a:chExt cx="1483045" cy="4075988"/>
          </a:xfrm>
        </p:grpSpPr>
        <p:sp>
          <p:nvSpPr>
            <p:cNvPr name="Freeform 10" id="10"/>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AB8742"/>
            </a:solidFill>
          </p:spPr>
        </p:sp>
        <p:sp>
          <p:nvSpPr>
            <p:cNvPr name="TextBox 11" id="11"/>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12" id="12"/>
          <p:cNvGrpSpPr/>
          <p:nvPr/>
        </p:nvGrpSpPr>
        <p:grpSpPr>
          <a:xfrm rot="793444">
            <a:off x="16093889" y="-2860607"/>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5" id="15"/>
          <p:cNvGrpSpPr/>
          <p:nvPr/>
        </p:nvGrpSpPr>
        <p:grpSpPr>
          <a:xfrm rot="865968">
            <a:off x="16714753" y="-3233048"/>
            <a:ext cx="1317047" cy="7543182"/>
            <a:chOff x="0" y="0"/>
            <a:chExt cx="492849" cy="2822717"/>
          </a:xfrm>
        </p:grpSpPr>
        <p:sp>
          <p:nvSpPr>
            <p:cNvPr name="Freeform 16" id="16"/>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7" id="17"/>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sp>
        <p:nvSpPr>
          <p:cNvPr name="Freeform 18" id="18"/>
          <p:cNvSpPr/>
          <p:nvPr/>
        </p:nvSpPr>
        <p:spPr>
          <a:xfrm flipH="false" flipV="false" rot="0">
            <a:off x="1143140" y="0"/>
            <a:ext cx="2191965" cy="2195390"/>
          </a:xfrm>
          <a:custGeom>
            <a:avLst/>
            <a:gdLst/>
            <a:ahLst/>
            <a:cxnLst/>
            <a:rect r="r" b="b" t="t" l="l"/>
            <a:pathLst>
              <a:path h="2195390" w="2191965">
                <a:moveTo>
                  <a:pt x="0" y="0"/>
                </a:moveTo>
                <a:lnTo>
                  <a:pt x="2191965" y="0"/>
                </a:lnTo>
                <a:lnTo>
                  <a:pt x="2191965" y="2195390"/>
                </a:lnTo>
                <a:lnTo>
                  <a:pt x="0" y="2195390"/>
                </a:lnTo>
                <a:lnTo>
                  <a:pt x="0" y="0"/>
                </a:lnTo>
                <a:close/>
              </a:path>
            </a:pathLst>
          </a:custGeom>
          <a:blipFill>
            <a:blip r:embed="rId3"/>
            <a:stretch>
              <a:fillRect l="0" t="0" r="0" b="0"/>
            </a:stretch>
          </a:blipFill>
        </p:spPr>
      </p:sp>
      <p:grpSp>
        <p:nvGrpSpPr>
          <p:cNvPr name="Group 19" id="19"/>
          <p:cNvGrpSpPr/>
          <p:nvPr/>
        </p:nvGrpSpPr>
        <p:grpSpPr>
          <a:xfrm rot="5400000">
            <a:off x="11699313" y="821354"/>
            <a:ext cx="389423" cy="5147849"/>
            <a:chOff x="0" y="0"/>
            <a:chExt cx="64109" cy="847463"/>
          </a:xfrm>
        </p:grpSpPr>
        <p:sp>
          <p:nvSpPr>
            <p:cNvPr name="Freeform 20" id="20"/>
            <p:cNvSpPr/>
            <p:nvPr/>
          </p:nvSpPr>
          <p:spPr>
            <a:xfrm flipH="false" flipV="false" rot="0">
              <a:off x="0" y="0"/>
              <a:ext cx="64109" cy="847463"/>
            </a:xfrm>
            <a:custGeom>
              <a:avLst/>
              <a:gdLst/>
              <a:ahLst/>
              <a:cxnLst/>
              <a:rect r="r" b="b" t="t" l="l"/>
              <a:pathLst>
                <a:path h="847463" w="64109">
                  <a:moveTo>
                    <a:pt x="32054" y="0"/>
                  </a:moveTo>
                  <a:lnTo>
                    <a:pt x="32054" y="0"/>
                  </a:lnTo>
                  <a:cubicBezTo>
                    <a:pt x="49757" y="0"/>
                    <a:pt x="64109" y="14351"/>
                    <a:pt x="64109" y="32054"/>
                  </a:cubicBezTo>
                  <a:lnTo>
                    <a:pt x="64109" y="815408"/>
                  </a:lnTo>
                  <a:cubicBezTo>
                    <a:pt x="64109" y="833111"/>
                    <a:pt x="49757" y="847463"/>
                    <a:pt x="32054" y="847463"/>
                  </a:cubicBezTo>
                  <a:lnTo>
                    <a:pt x="32054" y="847463"/>
                  </a:lnTo>
                  <a:cubicBezTo>
                    <a:pt x="14351" y="847463"/>
                    <a:pt x="0" y="833111"/>
                    <a:pt x="0" y="815408"/>
                  </a:cubicBezTo>
                  <a:lnTo>
                    <a:pt x="0" y="32054"/>
                  </a:lnTo>
                  <a:cubicBezTo>
                    <a:pt x="0" y="14351"/>
                    <a:pt x="14351" y="0"/>
                    <a:pt x="32054" y="0"/>
                  </a:cubicBezTo>
                  <a:close/>
                </a:path>
              </a:pathLst>
            </a:custGeom>
            <a:solidFill>
              <a:srgbClr val="8CA87C"/>
            </a:solidFill>
            <a:ln cap="rnd">
              <a:noFill/>
              <a:prstDash val="solid"/>
              <a:round/>
            </a:ln>
          </p:spPr>
        </p:sp>
        <p:sp>
          <p:nvSpPr>
            <p:cNvPr name="TextBox 21" id="21"/>
            <p:cNvSpPr txBox="true"/>
            <p:nvPr/>
          </p:nvSpPr>
          <p:spPr>
            <a:xfrm>
              <a:off x="0" y="-28575"/>
              <a:ext cx="64109" cy="876038"/>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9647865" y="2857172"/>
            <a:ext cx="4031049" cy="732818"/>
          </a:xfrm>
          <a:prstGeom prst="rect">
            <a:avLst/>
          </a:prstGeom>
        </p:spPr>
        <p:txBody>
          <a:bodyPr anchor="t" rtlCol="false" tIns="0" lIns="0" bIns="0" rIns="0">
            <a:spAutoFit/>
          </a:bodyPr>
          <a:lstStyle/>
          <a:p>
            <a:pPr algn="ctr" rtl="true">
              <a:lnSpc>
                <a:spcPts val="6095"/>
              </a:lnSpc>
            </a:pPr>
            <a:r>
              <a:rPr lang="ar-EG" b="true" sz="4353">
                <a:solidFill>
                  <a:srgbClr val="FFFFFF"/>
                </a:solidFill>
                <a:latin typeface="Expo Arabic 2 Medium"/>
                <a:ea typeface="Expo Arabic 2 Medium"/>
                <a:cs typeface="Expo Arabic 2 Medium"/>
                <a:sym typeface="Expo Arabic 2 Medium"/>
                <a:rtl val="true"/>
              </a:rPr>
              <a:t>وصف البرنامج</a:t>
            </a:r>
          </a:p>
        </p:txBody>
      </p:sp>
      <p:sp>
        <p:nvSpPr>
          <p:cNvPr name="TextBox 23" id="23"/>
          <p:cNvSpPr txBox="true"/>
          <p:nvPr/>
        </p:nvSpPr>
        <p:spPr>
          <a:xfrm rot="0">
            <a:off x="1885205" y="4437715"/>
            <a:ext cx="11793708" cy="3344799"/>
          </a:xfrm>
          <a:prstGeom prst="rect">
            <a:avLst/>
          </a:prstGeom>
        </p:spPr>
        <p:txBody>
          <a:bodyPr anchor="t" rtlCol="false" tIns="0" lIns="0" bIns="0" rIns="0">
            <a:spAutoFit/>
          </a:bodyPr>
          <a:lstStyle/>
          <a:p>
            <a:pPr algn="just" rtl="true">
              <a:lnSpc>
                <a:spcPts val="6678"/>
              </a:lnSpc>
            </a:pPr>
            <a:r>
              <a:rPr lang="ar-EG" sz="4200">
                <a:solidFill>
                  <a:srgbClr val="5C4939"/>
                </a:solidFill>
                <a:latin typeface="Expo Arabic 1 Light"/>
                <a:ea typeface="Expo Arabic 1 Light"/>
                <a:cs typeface="Expo Arabic 1 Light"/>
                <a:sym typeface="Expo Arabic 1 Light"/>
                <a:rtl val="true"/>
              </a:rPr>
              <a:t>رحلة معرفية الى عدد من الشركات الخاصة والجامعات المميزة التي تمكن عدد من شباب المحافظة من معرفة التخصصات الجديدة في واقع سوق العمل السعودي شارك فيها </a:t>
            </a:r>
            <a:r>
              <a:rPr lang="en-US" sz="4200">
                <a:solidFill>
                  <a:srgbClr val="5C4939"/>
                </a:solidFill>
                <a:latin typeface="Expo Arabic 1 Light"/>
                <a:ea typeface="Expo Arabic 1 Light"/>
                <a:cs typeface="Expo Arabic 1 Light"/>
                <a:sym typeface="Expo Arabic 1 Light"/>
              </a:rPr>
              <a:t>٣٥</a:t>
            </a:r>
            <a:r>
              <a:rPr lang="ar-EG" sz="4200">
                <a:solidFill>
                  <a:srgbClr val="5C4939"/>
                </a:solidFill>
                <a:latin typeface="Expo Arabic 1 Light"/>
                <a:ea typeface="Expo Arabic 1 Light"/>
                <a:cs typeface="Expo Arabic 1 Light"/>
                <a:sym typeface="Expo Arabic 1 Light"/>
                <a:rtl val="true"/>
              </a:rPr>
              <a:t> طالب</a:t>
            </a:r>
            <a:r>
              <a:rPr lang="ar-EG" sz="4200">
                <a:solidFill>
                  <a:srgbClr val="5C4939"/>
                </a:solidFill>
                <a:latin typeface="Expo Arabic 1 Light"/>
                <a:ea typeface="Expo Arabic 1 Light"/>
                <a:cs typeface="Expo Arabic 1 Light"/>
                <a:sym typeface="Expo Arabic 1 Light"/>
                <a:rtl val="true"/>
              </a:rPr>
              <a:t> </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CA87B"/>
        </a:solidFill>
      </p:bgPr>
    </p:bg>
    <p:spTree>
      <p:nvGrpSpPr>
        <p:cNvPr id="1" name=""/>
        <p:cNvGrpSpPr/>
        <p:nvPr/>
      </p:nvGrpSpPr>
      <p:grpSpPr>
        <a:xfrm>
          <a:off x="0" y="0"/>
          <a:ext cx="0" cy="0"/>
          <a:chOff x="0" y="0"/>
          <a:chExt cx="0" cy="0"/>
        </a:xfrm>
      </p:grpSpPr>
      <p:sp>
        <p:nvSpPr>
          <p:cNvPr name="Freeform 2" id="2"/>
          <p:cNvSpPr/>
          <p:nvPr/>
        </p:nvSpPr>
        <p:spPr>
          <a:xfrm flipH="false" flipV="false" rot="0">
            <a:off x="-981008" y="1615317"/>
            <a:ext cx="17052222" cy="10657639"/>
          </a:xfrm>
          <a:custGeom>
            <a:avLst/>
            <a:gdLst/>
            <a:ahLst/>
            <a:cxnLst/>
            <a:rect r="r" b="b" t="t" l="l"/>
            <a:pathLst>
              <a:path h="10657639" w="17052222">
                <a:moveTo>
                  <a:pt x="0" y="0"/>
                </a:moveTo>
                <a:lnTo>
                  <a:pt x="17052222" y="0"/>
                </a:lnTo>
                <a:lnTo>
                  <a:pt x="17052222" y="10657639"/>
                </a:lnTo>
                <a:lnTo>
                  <a:pt x="0" y="10657639"/>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581991">
            <a:off x="-126692" y="-1257627"/>
            <a:ext cx="572054" cy="3276351"/>
            <a:chOff x="0" y="0"/>
            <a:chExt cx="492849" cy="2822717"/>
          </a:xfrm>
        </p:grpSpPr>
        <p:sp>
          <p:nvSpPr>
            <p:cNvPr name="Freeform 4" id="4"/>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FFF9F3"/>
            </a:solidFill>
            <a:ln cap="rnd">
              <a:noFill/>
              <a:prstDash val="solid"/>
              <a:round/>
            </a:ln>
          </p:spPr>
        </p:sp>
        <p:sp>
          <p:nvSpPr>
            <p:cNvPr name="TextBox 5" id="5"/>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1576616">
            <a:off x="226177" y="-1140976"/>
            <a:ext cx="572054" cy="3276351"/>
            <a:chOff x="0" y="0"/>
            <a:chExt cx="492849" cy="2822717"/>
          </a:xfrm>
        </p:grpSpPr>
        <p:sp>
          <p:nvSpPr>
            <p:cNvPr name="Freeform 7" id="7"/>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114300" cap="rnd">
              <a:solidFill>
                <a:srgbClr val="A48870"/>
              </a:solidFill>
              <a:prstDash val="solid"/>
              <a:round/>
            </a:ln>
          </p:spPr>
        </p:sp>
        <p:sp>
          <p:nvSpPr>
            <p:cNvPr name="TextBox 8" id="8"/>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661505">
            <a:off x="15753435" y="-43481"/>
            <a:ext cx="3963160" cy="10892316"/>
            <a:chOff x="0" y="0"/>
            <a:chExt cx="1483045" cy="4075988"/>
          </a:xfrm>
        </p:grpSpPr>
        <p:sp>
          <p:nvSpPr>
            <p:cNvPr name="Freeform 10" id="10"/>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FFF9F3"/>
            </a:solidFill>
          </p:spPr>
        </p:sp>
        <p:sp>
          <p:nvSpPr>
            <p:cNvPr name="TextBox 11" id="11"/>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12" id="12"/>
          <p:cNvGrpSpPr/>
          <p:nvPr/>
        </p:nvGrpSpPr>
        <p:grpSpPr>
          <a:xfrm rot="793444">
            <a:off x="16093889" y="-2860607"/>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A48870"/>
            </a:solidFill>
            <a:ln cap="rnd">
              <a:no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5" id="15"/>
          <p:cNvGrpSpPr/>
          <p:nvPr/>
        </p:nvGrpSpPr>
        <p:grpSpPr>
          <a:xfrm rot="865968">
            <a:off x="16714753" y="-3233048"/>
            <a:ext cx="1317047" cy="7543182"/>
            <a:chOff x="0" y="0"/>
            <a:chExt cx="492849" cy="2822717"/>
          </a:xfrm>
        </p:grpSpPr>
        <p:sp>
          <p:nvSpPr>
            <p:cNvPr name="Freeform 16" id="16"/>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7" id="17"/>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8" id="18"/>
          <p:cNvGrpSpPr/>
          <p:nvPr/>
        </p:nvGrpSpPr>
        <p:grpSpPr>
          <a:xfrm rot="0">
            <a:off x="5401281" y="1601522"/>
            <a:ext cx="9847281" cy="1183006"/>
            <a:chOff x="0" y="0"/>
            <a:chExt cx="13129708" cy="1577341"/>
          </a:xfrm>
        </p:grpSpPr>
        <p:sp>
          <p:nvSpPr>
            <p:cNvPr name="Freeform 19" id="19"/>
            <p:cNvSpPr/>
            <p:nvPr/>
          </p:nvSpPr>
          <p:spPr>
            <a:xfrm flipH="false" flipV="false" rot="0">
              <a:off x="0" y="0"/>
              <a:ext cx="13129709" cy="1577341"/>
            </a:xfrm>
            <a:custGeom>
              <a:avLst/>
              <a:gdLst/>
              <a:ahLst/>
              <a:cxnLst/>
              <a:rect r="r" b="b" t="t" l="l"/>
              <a:pathLst>
                <a:path h="1577341" w="13129709">
                  <a:moveTo>
                    <a:pt x="0" y="0"/>
                  </a:moveTo>
                  <a:lnTo>
                    <a:pt x="13129709" y="0"/>
                  </a:lnTo>
                  <a:lnTo>
                    <a:pt x="13129709" y="1577341"/>
                  </a:lnTo>
                  <a:lnTo>
                    <a:pt x="0" y="1577341"/>
                  </a:lnTo>
                  <a:close/>
                </a:path>
              </a:pathLst>
            </a:custGeom>
            <a:solidFill>
              <a:srgbClr val="000000">
                <a:alpha val="0"/>
              </a:srgbClr>
            </a:solidFill>
          </p:spPr>
        </p:sp>
        <p:sp>
          <p:nvSpPr>
            <p:cNvPr name="TextBox 20" id="20"/>
            <p:cNvSpPr txBox="true"/>
            <p:nvPr/>
          </p:nvSpPr>
          <p:spPr>
            <a:xfrm>
              <a:off x="0" y="-9525"/>
              <a:ext cx="13129708" cy="1586866"/>
            </a:xfrm>
            <a:prstGeom prst="rect">
              <a:avLst/>
            </a:prstGeom>
          </p:spPr>
          <p:txBody>
            <a:bodyPr anchor="t" rtlCol="false" tIns="0" lIns="0" bIns="0" rIns="0"/>
            <a:lstStyle/>
            <a:p>
              <a:pPr algn="r">
                <a:lnSpc>
                  <a:spcPts val="6000"/>
                </a:lnSpc>
              </a:pPr>
              <a:r>
                <a:rPr lang="ar-EG" sz="5000" b="true">
                  <a:solidFill>
                    <a:srgbClr val="FFF9F3"/>
                  </a:solidFill>
                  <a:latin typeface="Expo Arabic 1 Semi-Bold"/>
                  <a:ea typeface="Expo Arabic 1 Semi-Bold"/>
                  <a:cs typeface="Expo Arabic 1 Semi-Bold"/>
                  <a:sym typeface="Expo Arabic 1 Semi-Bold"/>
                  <a:rtl val="true"/>
                </a:rPr>
                <a:t>زيارة جامعة الملك فيصل</a:t>
              </a:r>
              <a:r>
                <a:rPr lang="en-US" sz="5000" b="true">
                  <a:solidFill>
                    <a:srgbClr val="FFF9F3"/>
                  </a:solidFill>
                  <a:latin typeface="Expo Arabic 1 Semi-Bold"/>
                  <a:ea typeface="Expo Arabic 1 Semi-Bold"/>
                  <a:cs typeface="Expo Arabic 1 Semi-Bold"/>
                  <a:sym typeface="Expo Arabic 1 Semi-Bold"/>
                </a:rPr>
                <a:t> </a:t>
              </a:r>
            </a:p>
          </p:txBody>
        </p:sp>
      </p:grpSp>
      <p:grpSp>
        <p:nvGrpSpPr>
          <p:cNvPr name="Group 21" id="21"/>
          <p:cNvGrpSpPr/>
          <p:nvPr/>
        </p:nvGrpSpPr>
        <p:grpSpPr>
          <a:xfrm rot="0">
            <a:off x="1028700" y="4493765"/>
            <a:ext cx="6648305" cy="4571566"/>
            <a:chOff x="0" y="0"/>
            <a:chExt cx="6159500" cy="4235450"/>
          </a:xfrm>
        </p:grpSpPr>
        <p:sp>
          <p:nvSpPr>
            <p:cNvPr name="Freeform 22" id="22"/>
            <p:cNvSpPr/>
            <p:nvPr/>
          </p:nvSpPr>
          <p:spPr>
            <a:xfrm flipH="false" flipV="false" rot="0">
              <a:off x="0" y="0"/>
              <a:ext cx="6159500" cy="4235450"/>
            </a:xfrm>
            <a:custGeom>
              <a:avLst/>
              <a:gdLst/>
              <a:ahLst/>
              <a:cxnLst/>
              <a:rect r="r" b="b" t="t" l="l"/>
              <a:pathLst>
                <a:path h="4235450" w="6159500">
                  <a:moveTo>
                    <a:pt x="6159500" y="4235450"/>
                  </a:moveTo>
                  <a:lnTo>
                    <a:pt x="0" y="3696970"/>
                  </a:lnTo>
                  <a:lnTo>
                    <a:pt x="0" y="0"/>
                  </a:lnTo>
                  <a:lnTo>
                    <a:pt x="6159500" y="538480"/>
                  </a:lnTo>
                  <a:close/>
                </a:path>
              </a:pathLst>
            </a:custGeom>
            <a:blipFill>
              <a:blip r:embed="rId4"/>
              <a:stretch>
                <a:fillRect l="-1604" t="0" r="-1604" b="0"/>
              </a:stretch>
            </a:blipFill>
          </p:spPr>
        </p:sp>
      </p:grpSp>
      <p:grpSp>
        <p:nvGrpSpPr>
          <p:cNvPr name="Group 23" id="23"/>
          <p:cNvGrpSpPr/>
          <p:nvPr/>
        </p:nvGrpSpPr>
        <p:grpSpPr>
          <a:xfrm rot="0">
            <a:off x="8100186" y="5051542"/>
            <a:ext cx="6648305" cy="4571566"/>
            <a:chOff x="0" y="0"/>
            <a:chExt cx="6159500" cy="4235450"/>
          </a:xfrm>
        </p:grpSpPr>
        <p:sp>
          <p:nvSpPr>
            <p:cNvPr name="Freeform 24" id="24"/>
            <p:cNvSpPr/>
            <p:nvPr/>
          </p:nvSpPr>
          <p:spPr>
            <a:xfrm flipH="false" flipV="false" rot="0">
              <a:off x="0" y="0"/>
              <a:ext cx="6159500" cy="4235450"/>
            </a:xfrm>
            <a:custGeom>
              <a:avLst/>
              <a:gdLst/>
              <a:ahLst/>
              <a:cxnLst/>
              <a:rect r="r" b="b" t="t" l="l"/>
              <a:pathLst>
                <a:path h="4235450" w="6159500">
                  <a:moveTo>
                    <a:pt x="6159500" y="4235450"/>
                  </a:moveTo>
                  <a:lnTo>
                    <a:pt x="0" y="3696970"/>
                  </a:lnTo>
                  <a:lnTo>
                    <a:pt x="0" y="0"/>
                  </a:lnTo>
                  <a:lnTo>
                    <a:pt x="6159500" y="538480"/>
                  </a:lnTo>
                  <a:close/>
                </a:path>
              </a:pathLst>
            </a:custGeom>
            <a:blipFill>
              <a:blip r:embed="rId5"/>
              <a:stretch>
                <a:fillRect l="-3208" t="0" r="0" b="0"/>
              </a:stretch>
            </a:blipFill>
          </p:spPr>
        </p:sp>
      </p:grpSp>
      <p:sp>
        <p:nvSpPr>
          <p:cNvPr name="Freeform 25" id="25"/>
          <p:cNvSpPr/>
          <p:nvPr/>
        </p:nvSpPr>
        <p:spPr>
          <a:xfrm flipH="false" flipV="false" rot="0">
            <a:off x="829181" y="63808"/>
            <a:ext cx="2665142" cy="2669306"/>
          </a:xfrm>
          <a:custGeom>
            <a:avLst/>
            <a:gdLst/>
            <a:ahLst/>
            <a:cxnLst/>
            <a:rect r="r" b="b" t="t" l="l"/>
            <a:pathLst>
              <a:path h="2669306" w="2665142">
                <a:moveTo>
                  <a:pt x="0" y="0"/>
                </a:moveTo>
                <a:lnTo>
                  <a:pt x="2665142" y="0"/>
                </a:lnTo>
                <a:lnTo>
                  <a:pt x="2665142" y="2669306"/>
                </a:lnTo>
                <a:lnTo>
                  <a:pt x="0" y="2669306"/>
                </a:lnTo>
                <a:lnTo>
                  <a:pt x="0" y="0"/>
                </a:lnTo>
                <a:close/>
              </a:path>
            </a:pathLst>
          </a:custGeom>
          <a:blipFill>
            <a:blip r:embed="rId6"/>
            <a:stretch>
              <a:fillRect l="0" t="0" r="0" b="0"/>
            </a:stretch>
          </a:blipFill>
        </p:spPr>
      </p:sp>
      <p:sp>
        <p:nvSpPr>
          <p:cNvPr name="TextBox 26" id="26"/>
          <p:cNvSpPr txBox="true"/>
          <p:nvPr/>
        </p:nvSpPr>
        <p:spPr>
          <a:xfrm rot="0">
            <a:off x="829181" y="2818170"/>
            <a:ext cx="14213469" cy="1526541"/>
          </a:xfrm>
          <a:prstGeom prst="rect">
            <a:avLst/>
          </a:prstGeom>
        </p:spPr>
        <p:txBody>
          <a:bodyPr anchor="t" rtlCol="false" tIns="0" lIns="0" bIns="0" rIns="0">
            <a:spAutoFit/>
          </a:bodyPr>
          <a:lstStyle/>
          <a:p>
            <a:pPr algn="r" rtl="true">
              <a:lnSpc>
                <a:spcPts val="4059"/>
              </a:lnSpc>
              <a:spcBef>
                <a:spcPct val="0"/>
              </a:spcBef>
            </a:pPr>
            <a:r>
              <a:rPr lang="ar-EG" b="true" sz="2899" spc="57">
                <a:solidFill>
                  <a:srgbClr val="FFF9F3"/>
                </a:solidFill>
                <a:latin typeface="Expo Arabic 1 Medium"/>
                <a:ea typeface="Expo Arabic 1 Medium"/>
                <a:cs typeface="Expo Arabic 1 Medium"/>
                <a:sym typeface="Expo Arabic 1 Medium"/>
                <a:rtl val="true"/>
              </a:rPr>
              <a:t>استقبل الوفد عدد من دكاترة الكليات وفي مقدمتها الهندسة بايضاح موجز عن مفهوم</a:t>
            </a:r>
            <a:r>
              <a:rPr lang="ar-EG" b="true" sz="2899" spc="57">
                <a:solidFill>
                  <a:srgbClr val="FFF9F3"/>
                </a:solidFill>
                <a:latin typeface="Expo Arabic 1 Medium"/>
                <a:ea typeface="Expo Arabic 1 Medium"/>
                <a:cs typeface="Expo Arabic 1 Medium"/>
                <a:sym typeface="Expo Arabic 1 Medium"/>
                <a:rtl val="true"/>
              </a:rPr>
              <a:t> “التوازن والضغط” مع تطبيقات عملية وكلية الطب بإيضاح شامل عن تخصصات الكلية والفرص الموجودة اضافة الى جولة في مختبر التشريح والمعمل الطبي .</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9F3"/>
        </a:solidFill>
      </p:bgPr>
    </p:bg>
    <p:spTree>
      <p:nvGrpSpPr>
        <p:cNvPr id="1" name=""/>
        <p:cNvGrpSpPr/>
        <p:nvPr/>
      </p:nvGrpSpPr>
      <p:grpSpPr>
        <a:xfrm>
          <a:off x="0" y="0"/>
          <a:ext cx="0" cy="0"/>
          <a:chOff x="0" y="0"/>
          <a:chExt cx="0" cy="0"/>
        </a:xfrm>
      </p:grpSpPr>
      <p:sp>
        <p:nvSpPr>
          <p:cNvPr name="Freeform 2" id="2"/>
          <p:cNvSpPr/>
          <p:nvPr/>
        </p:nvSpPr>
        <p:spPr>
          <a:xfrm flipH="false" flipV="false" rot="0">
            <a:off x="-824470" y="0"/>
            <a:ext cx="17052222" cy="10657639"/>
          </a:xfrm>
          <a:custGeom>
            <a:avLst/>
            <a:gdLst/>
            <a:ahLst/>
            <a:cxnLst/>
            <a:rect r="r" b="b" t="t" l="l"/>
            <a:pathLst>
              <a:path h="10657639" w="17052222">
                <a:moveTo>
                  <a:pt x="0" y="0"/>
                </a:moveTo>
                <a:lnTo>
                  <a:pt x="17052223" y="0"/>
                </a:lnTo>
                <a:lnTo>
                  <a:pt x="17052223" y="10657639"/>
                </a:lnTo>
                <a:lnTo>
                  <a:pt x="0" y="10657639"/>
                </a:lnTo>
                <a:lnTo>
                  <a:pt x="0" y="0"/>
                </a:lnTo>
                <a:close/>
              </a:path>
            </a:pathLst>
          </a:custGeom>
          <a:blipFill>
            <a:blip r:embed="rId2">
              <a:alphaModFix amt="53000"/>
            </a:blip>
            <a:stretch>
              <a:fillRect l="0" t="0" r="0" b="0"/>
            </a:stretch>
          </a:blipFill>
        </p:spPr>
      </p:sp>
      <p:grpSp>
        <p:nvGrpSpPr>
          <p:cNvPr name="Group 3" id="3"/>
          <p:cNvGrpSpPr/>
          <p:nvPr/>
        </p:nvGrpSpPr>
        <p:grpSpPr>
          <a:xfrm rot="1581991">
            <a:off x="-126692" y="-1257627"/>
            <a:ext cx="572054" cy="3276351"/>
            <a:chOff x="0" y="0"/>
            <a:chExt cx="492849" cy="2822717"/>
          </a:xfrm>
        </p:grpSpPr>
        <p:sp>
          <p:nvSpPr>
            <p:cNvPr name="Freeform 4" id="4"/>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5" id="5"/>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1576616">
            <a:off x="226177" y="-1140976"/>
            <a:ext cx="572054" cy="3276351"/>
            <a:chOff x="0" y="0"/>
            <a:chExt cx="492849" cy="2822717"/>
          </a:xfrm>
        </p:grpSpPr>
        <p:sp>
          <p:nvSpPr>
            <p:cNvPr name="Freeform 7" id="7"/>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114300" cap="rnd">
              <a:solidFill>
                <a:srgbClr val="A48870"/>
              </a:solidFill>
              <a:prstDash val="solid"/>
              <a:round/>
            </a:ln>
          </p:spPr>
        </p:sp>
        <p:sp>
          <p:nvSpPr>
            <p:cNvPr name="TextBox 8" id="8"/>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661505">
            <a:off x="15753435" y="-43481"/>
            <a:ext cx="3963160" cy="10892316"/>
            <a:chOff x="0" y="0"/>
            <a:chExt cx="1483045" cy="4075988"/>
          </a:xfrm>
        </p:grpSpPr>
        <p:sp>
          <p:nvSpPr>
            <p:cNvPr name="Freeform 10" id="10"/>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AB8742"/>
            </a:solidFill>
          </p:spPr>
        </p:sp>
        <p:sp>
          <p:nvSpPr>
            <p:cNvPr name="TextBox 11" id="11"/>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12" id="12"/>
          <p:cNvGrpSpPr/>
          <p:nvPr/>
        </p:nvGrpSpPr>
        <p:grpSpPr>
          <a:xfrm rot="793444">
            <a:off x="16093889" y="-2860607"/>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5" id="15"/>
          <p:cNvGrpSpPr/>
          <p:nvPr/>
        </p:nvGrpSpPr>
        <p:grpSpPr>
          <a:xfrm rot="865968">
            <a:off x="16714753" y="-3233048"/>
            <a:ext cx="1317047" cy="7543182"/>
            <a:chOff x="0" y="0"/>
            <a:chExt cx="492849" cy="2822717"/>
          </a:xfrm>
        </p:grpSpPr>
        <p:sp>
          <p:nvSpPr>
            <p:cNvPr name="Freeform 16" id="16"/>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7" id="17"/>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sp>
        <p:nvSpPr>
          <p:cNvPr name="Freeform 18" id="18"/>
          <p:cNvSpPr/>
          <p:nvPr/>
        </p:nvSpPr>
        <p:spPr>
          <a:xfrm flipH="false" flipV="false" rot="0">
            <a:off x="1143140" y="0"/>
            <a:ext cx="2191965" cy="2195390"/>
          </a:xfrm>
          <a:custGeom>
            <a:avLst/>
            <a:gdLst/>
            <a:ahLst/>
            <a:cxnLst/>
            <a:rect r="r" b="b" t="t" l="l"/>
            <a:pathLst>
              <a:path h="2195390" w="2191965">
                <a:moveTo>
                  <a:pt x="0" y="0"/>
                </a:moveTo>
                <a:lnTo>
                  <a:pt x="2191965" y="0"/>
                </a:lnTo>
                <a:lnTo>
                  <a:pt x="2191965" y="2195390"/>
                </a:lnTo>
                <a:lnTo>
                  <a:pt x="0" y="2195390"/>
                </a:lnTo>
                <a:lnTo>
                  <a:pt x="0" y="0"/>
                </a:lnTo>
                <a:close/>
              </a:path>
            </a:pathLst>
          </a:custGeom>
          <a:blipFill>
            <a:blip r:embed="rId3"/>
            <a:stretch>
              <a:fillRect l="0" t="0" r="0" b="0"/>
            </a:stretch>
          </a:blipFill>
        </p:spPr>
      </p:sp>
      <p:sp>
        <p:nvSpPr>
          <p:cNvPr name="TextBox 19" id="19"/>
          <p:cNvSpPr txBox="true"/>
          <p:nvPr/>
        </p:nvSpPr>
        <p:spPr>
          <a:xfrm rot="0">
            <a:off x="3574222" y="1987946"/>
            <a:ext cx="11362946" cy="863581"/>
          </a:xfrm>
          <a:prstGeom prst="rect">
            <a:avLst/>
          </a:prstGeom>
        </p:spPr>
        <p:txBody>
          <a:bodyPr anchor="t" rtlCol="false" tIns="0" lIns="0" bIns="0" rIns="0">
            <a:spAutoFit/>
          </a:bodyPr>
          <a:lstStyle/>
          <a:p>
            <a:pPr algn="r" rtl="true">
              <a:lnSpc>
                <a:spcPts val="7000"/>
              </a:lnSpc>
            </a:pPr>
            <a:r>
              <a:rPr lang="ar-EG" sz="5000" b="true">
                <a:solidFill>
                  <a:srgbClr val="FFFFFF"/>
                </a:solidFill>
                <a:latin typeface="Expo Arabic 2 Medium"/>
                <a:ea typeface="Expo Arabic 2 Medium"/>
                <a:cs typeface="Expo Arabic 2 Medium"/>
                <a:sym typeface="Expo Arabic 2 Medium"/>
                <a:rtl val="true"/>
              </a:rPr>
              <a:t>زيارة جامعة الملك فهد للبترول والمعادن</a:t>
            </a:r>
          </a:p>
        </p:txBody>
      </p:sp>
      <p:sp>
        <p:nvSpPr>
          <p:cNvPr name="TextBox 20" id="20"/>
          <p:cNvSpPr txBox="true"/>
          <p:nvPr/>
        </p:nvSpPr>
        <p:spPr>
          <a:xfrm rot="0">
            <a:off x="743130" y="3156302"/>
            <a:ext cx="14194038" cy="1526653"/>
          </a:xfrm>
          <a:prstGeom prst="rect">
            <a:avLst/>
          </a:prstGeom>
        </p:spPr>
        <p:txBody>
          <a:bodyPr anchor="t" rtlCol="false" tIns="0" lIns="0" bIns="0" rIns="0">
            <a:spAutoFit/>
          </a:bodyPr>
          <a:lstStyle/>
          <a:p>
            <a:pPr algn="r" rtl="true">
              <a:lnSpc>
                <a:spcPts val="4059"/>
              </a:lnSpc>
              <a:spcBef>
                <a:spcPct val="0"/>
              </a:spcBef>
            </a:pPr>
            <a:r>
              <a:rPr lang="ar-EG" b="true" sz="2899" spc="57">
                <a:solidFill>
                  <a:srgbClr val="8CA87B"/>
                </a:solidFill>
                <a:latin typeface="Expo Arabic 1 Medium"/>
                <a:ea typeface="Expo Arabic 1 Medium"/>
                <a:cs typeface="Expo Arabic 1 Medium"/>
                <a:sym typeface="Expo Arabic 1 Medium"/>
                <a:rtl val="true"/>
              </a:rPr>
              <a:t> تعد هي المصنفة الأولى عربيًا و</a:t>
            </a:r>
            <a:r>
              <a:rPr lang="en-US" b="true" sz="2899" spc="57">
                <a:solidFill>
                  <a:srgbClr val="8CA87B"/>
                </a:solidFill>
                <a:latin typeface="Expo Arabic 1 Medium"/>
                <a:ea typeface="Expo Arabic 1 Medium"/>
                <a:cs typeface="Expo Arabic 1 Medium"/>
                <a:sym typeface="Expo Arabic 1 Medium"/>
              </a:rPr>
              <a:t>101</a:t>
            </a:r>
            <a:r>
              <a:rPr lang="ar-EG" b="true" sz="2899" spc="57">
                <a:solidFill>
                  <a:srgbClr val="8CA87B"/>
                </a:solidFill>
                <a:latin typeface="Expo Arabic 1 Medium"/>
                <a:ea typeface="Expo Arabic 1 Medium"/>
                <a:cs typeface="Expo Arabic 1 Medium"/>
                <a:sym typeface="Expo Arabic 1 Medium"/>
                <a:rtl val="true"/>
              </a:rPr>
              <a:t> عالميًاوكان في استقبال الوفد أحد طلاب الجامعة بدايةً بجولة تعريفية على المرافق الجامعية تشمل الفصول الدراسية لحضور شرح أكاديمي واقعي ثم الى المختبرات لفحص أنواع الأحجار عمليًا .</a:t>
            </a:r>
          </a:p>
        </p:txBody>
      </p:sp>
      <p:grpSp>
        <p:nvGrpSpPr>
          <p:cNvPr name="Group 21" id="21"/>
          <p:cNvGrpSpPr/>
          <p:nvPr/>
        </p:nvGrpSpPr>
        <p:grpSpPr>
          <a:xfrm rot="0">
            <a:off x="1028700" y="4771307"/>
            <a:ext cx="6648305" cy="4571566"/>
            <a:chOff x="0" y="0"/>
            <a:chExt cx="6159500" cy="4235450"/>
          </a:xfrm>
        </p:grpSpPr>
        <p:sp>
          <p:nvSpPr>
            <p:cNvPr name="Freeform 22" id="22"/>
            <p:cNvSpPr/>
            <p:nvPr/>
          </p:nvSpPr>
          <p:spPr>
            <a:xfrm flipH="false" flipV="false" rot="0">
              <a:off x="0" y="9137"/>
              <a:ext cx="6159500" cy="4217175"/>
            </a:xfrm>
            <a:custGeom>
              <a:avLst/>
              <a:gdLst/>
              <a:ahLst/>
              <a:cxnLst/>
              <a:rect r="r" b="b" t="t" l="l"/>
              <a:pathLst>
                <a:path h="4217175" w="6159500">
                  <a:moveTo>
                    <a:pt x="6018842" y="4214016"/>
                  </a:moveTo>
                  <a:lnTo>
                    <a:pt x="140659" y="3700130"/>
                  </a:lnTo>
                  <a:cubicBezTo>
                    <a:pt x="61068" y="3693172"/>
                    <a:pt x="0" y="3626532"/>
                    <a:pt x="0" y="3546638"/>
                  </a:cubicBezTo>
                  <a:lnTo>
                    <a:pt x="0" y="132058"/>
                  </a:lnTo>
                  <a:cubicBezTo>
                    <a:pt x="0" y="95783"/>
                    <a:pt x="15228" y="61173"/>
                    <a:pt x="41972" y="36665"/>
                  </a:cubicBezTo>
                  <a:cubicBezTo>
                    <a:pt x="68717" y="12156"/>
                    <a:pt x="104521" y="0"/>
                    <a:pt x="140659" y="3160"/>
                  </a:cubicBezTo>
                  <a:lnTo>
                    <a:pt x="6018842" y="517046"/>
                  </a:lnTo>
                  <a:cubicBezTo>
                    <a:pt x="6098432" y="524004"/>
                    <a:pt x="6159500" y="590644"/>
                    <a:pt x="6159500" y="670538"/>
                  </a:cubicBezTo>
                  <a:lnTo>
                    <a:pt x="6159500" y="4085118"/>
                  </a:lnTo>
                  <a:cubicBezTo>
                    <a:pt x="6159500" y="4121393"/>
                    <a:pt x="6144272" y="4156003"/>
                    <a:pt x="6117528" y="4180512"/>
                  </a:cubicBezTo>
                  <a:cubicBezTo>
                    <a:pt x="6090783" y="4205020"/>
                    <a:pt x="6054979" y="4217176"/>
                    <a:pt x="6018842" y="4214016"/>
                  </a:cubicBezTo>
                  <a:close/>
                </a:path>
              </a:pathLst>
            </a:custGeom>
            <a:blipFill>
              <a:blip r:embed="rId4"/>
              <a:stretch>
                <a:fillRect l="-1316" t="0" r="-1316" b="0"/>
              </a:stretch>
            </a:blipFill>
          </p:spPr>
        </p:sp>
      </p:grpSp>
      <p:grpSp>
        <p:nvGrpSpPr>
          <p:cNvPr name="Group 23" id="23"/>
          <p:cNvGrpSpPr/>
          <p:nvPr/>
        </p:nvGrpSpPr>
        <p:grpSpPr>
          <a:xfrm rot="0">
            <a:off x="8100186" y="5329083"/>
            <a:ext cx="6648305" cy="4571566"/>
            <a:chOff x="0" y="0"/>
            <a:chExt cx="6159500" cy="4235450"/>
          </a:xfrm>
        </p:grpSpPr>
        <p:sp>
          <p:nvSpPr>
            <p:cNvPr name="Freeform 24" id="24"/>
            <p:cNvSpPr/>
            <p:nvPr/>
          </p:nvSpPr>
          <p:spPr>
            <a:xfrm flipH="false" flipV="false" rot="0">
              <a:off x="0" y="9137"/>
              <a:ext cx="6159500" cy="4217175"/>
            </a:xfrm>
            <a:custGeom>
              <a:avLst/>
              <a:gdLst/>
              <a:ahLst/>
              <a:cxnLst/>
              <a:rect r="r" b="b" t="t" l="l"/>
              <a:pathLst>
                <a:path h="4217175" w="6159500">
                  <a:moveTo>
                    <a:pt x="6018842" y="4214016"/>
                  </a:moveTo>
                  <a:lnTo>
                    <a:pt x="140659" y="3700130"/>
                  </a:lnTo>
                  <a:cubicBezTo>
                    <a:pt x="61068" y="3693172"/>
                    <a:pt x="0" y="3626532"/>
                    <a:pt x="0" y="3546638"/>
                  </a:cubicBezTo>
                  <a:lnTo>
                    <a:pt x="0" y="132058"/>
                  </a:lnTo>
                  <a:cubicBezTo>
                    <a:pt x="0" y="95783"/>
                    <a:pt x="15228" y="61173"/>
                    <a:pt x="41972" y="36665"/>
                  </a:cubicBezTo>
                  <a:cubicBezTo>
                    <a:pt x="68717" y="12156"/>
                    <a:pt x="104521" y="0"/>
                    <a:pt x="140659" y="3160"/>
                  </a:cubicBezTo>
                  <a:lnTo>
                    <a:pt x="6018842" y="517046"/>
                  </a:lnTo>
                  <a:cubicBezTo>
                    <a:pt x="6098432" y="524004"/>
                    <a:pt x="6159500" y="590644"/>
                    <a:pt x="6159500" y="670538"/>
                  </a:cubicBezTo>
                  <a:lnTo>
                    <a:pt x="6159500" y="4085118"/>
                  </a:lnTo>
                  <a:cubicBezTo>
                    <a:pt x="6159500" y="4121393"/>
                    <a:pt x="6144272" y="4156003"/>
                    <a:pt x="6117528" y="4180512"/>
                  </a:cubicBezTo>
                  <a:cubicBezTo>
                    <a:pt x="6090783" y="4205020"/>
                    <a:pt x="6054979" y="4217176"/>
                    <a:pt x="6018842" y="4214016"/>
                  </a:cubicBezTo>
                  <a:close/>
                </a:path>
              </a:pathLst>
            </a:custGeom>
            <a:blipFill>
              <a:blip r:embed="rId5"/>
              <a:stretch>
                <a:fillRect l="-1316" t="0" r="-1316" b="0"/>
              </a:stretch>
            </a:blipFill>
          </p:spPr>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48870"/>
        </a:solidFill>
      </p:bgPr>
    </p:bg>
    <p:spTree>
      <p:nvGrpSpPr>
        <p:cNvPr id="1" name=""/>
        <p:cNvGrpSpPr/>
        <p:nvPr/>
      </p:nvGrpSpPr>
      <p:grpSpPr>
        <a:xfrm>
          <a:off x="0" y="0"/>
          <a:ext cx="0" cy="0"/>
          <a:chOff x="0" y="0"/>
          <a:chExt cx="0" cy="0"/>
        </a:xfrm>
      </p:grpSpPr>
      <p:sp>
        <p:nvSpPr>
          <p:cNvPr name="Freeform 2" id="2"/>
          <p:cNvSpPr/>
          <p:nvPr/>
        </p:nvSpPr>
        <p:spPr>
          <a:xfrm flipH="false" flipV="false" rot="0">
            <a:off x="-981008" y="1615317"/>
            <a:ext cx="17052222" cy="10657639"/>
          </a:xfrm>
          <a:custGeom>
            <a:avLst/>
            <a:gdLst/>
            <a:ahLst/>
            <a:cxnLst/>
            <a:rect r="r" b="b" t="t" l="l"/>
            <a:pathLst>
              <a:path h="10657639" w="17052222">
                <a:moveTo>
                  <a:pt x="0" y="0"/>
                </a:moveTo>
                <a:lnTo>
                  <a:pt x="17052222" y="0"/>
                </a:lnTo>
                <a:lnTo>
                  <a:pt x="17052222" y="10657639"/>
                </a:lnTo>
                <a:lnTo>
                  <a:pt x="0" y="10657639"/>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581991">
            <a:off x="-126692" y="-1257627"/>
            <a:ext cx="572054" cy="3276351"/>
            <a:chOff x="0" y="0"/>
            <a:chExt cx="492849" cy="2822717"/>
          </a:xfrm>
        </p:grpSpPr>
        <p:sp>
          <p:nvSpPr>
            <p:cNvPr name="Freeform 4" id="4"/>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B"/>
            </a:solidFill>
            <a:ln cap="rnd">
              <a:noFill/>
              <a:prstDash val="solid"/>
              <a:round/>
            </a:ln>
          </p:spPr>
        </p:sp>
        <p:sp>
          <p:nvSpPr>
            <p:cNvPr name="TextBox 5" id="5"/>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1576616">
            <a:off x="226177" y="-1140976"/>
            <a:ext cx="572054" cy="3276351"/>
            <a:chOff x="0" y="0"/>
            <a:chExt cx="492849" cy="2822717"/>
          </a:xfrm>
        </p:grpSpPr>
        <p:sp>
          <p:nvSpPr>
            <p:cNvPr name="Freeform 7" id="7"/>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114300" cap="rnd">
              <a:solidFill>
                <a:srgbClr val="A48870"/>
              </a:solidFill>
              <a:prstDash val="solid"/>
              <a:round/>
            </a:ln>
          </p:spPr>
        </p:sp>
        <p:sp>
          <p:nvSpPr>
            <p:cNvPr name="TextBox 8" id="8"/>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661505">
            <a:off x="15753435" y="-43481"/>
            <a:ext cx="3963160" cy="10892316"/>
            <a:chOff x="0" y="0"/>
            <a:chExt cx="1483045" cy="4075988"/>
          </a:xfrm>
        </p:grpSpPr>
        <p:sp>
          <p:nvSpPr>
            <p:cNvPr name="Freeform 10" id="10"/>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FFF9F3"/>
            </a:solidFill>
          </p:spPr>
        </p:sp>
        <p:sp>
          <p:nvSpPr>
            <p:cNvPr name="TextBox 11" id="11"/>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12" id="12"/>
          <p:cNvGrpSpPr/>
          <p:nvPr/>
        </p:nvGrpSpPr>
        <p:grpSpPr>
          <a:xfrm rot="793444">
            <a:off x="16093889" y="-2860607"/>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5" id="15"/>
          <p:cNvGrpSpPr/>
          <p:nvPr/>
        </p:nvGrpSpPr>
        <p:grpSpPr>
          <a:xfrm rot="865968">
            <a:off x="16714753" y="-3233048"/>
            <a:ext cx="1317047" cy="7543182"/>
            <a:chOff x="0" y="0"/>
            <a:chExt cx="492849" cy="2822717"/>
          </a:xfrm>
        </p:grpSpPr>
        <p:sp>
          <p:nvSpPr>
            <p:cNvPr name="Freeform 16" id="16"/>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7" id="17"/>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8" id="18"/>
          <p:cNvGrpSpPr/>
          <p:nvPr/>
        </p:nvGrpSpPr>
        <p:grpSpPr>
          <a:xfrm rot="0">
            <a:off x="5195369" y="1601522"/>
            <a:ext cx="9847281" cy="1183006"/>
            <a:chOff x="0" y="0"/>
            <a:chExt cx="13129708" cy="1577341"/>
          </a:xfrm>
        </p:grpSpPr>
        <p:sp>
          <p:nvSpPr>
            <p:cNvPr name="Freeform 19" id="19"/>
            <p:cNvSpPr/>
            <p:nvPr/>
          </p:nvSpPr>
          <p:spPr>
            <a:xfrm flipH="false" flipV="false" rot="0">
              <a:off x="0" y="0"/>
              <a:ext cx="13129709" cy="1577341"/>
            </a:xfrm>
            <a:custGeom>
              <a:avLst/>
              <a:gdLst/>
              <a:ahLst/>
              <a:cxnLst/>
              <a:rect r="r" b="b" t="t" l="l"/>
              <a:pathLst>
                <a:path h="1577341" w="13129709">
                  <a:moveTo>
                    <a:pt x="0" y="0"/>
                  </a:moveTo>
                  <a:lnTo>
                    <a:pt x="13129709" y="0"/>
                  </a:lnTo>
                  <a:lnTo>
                    <a:pt x="13129709" y="1577341"/>
                  </a:lnTo>
                  <a:lnTo>
                    <a:pt x="0" y="1577341"/>
                  </a:lnTo>
                  <a:close/>
                </a:path>
              </a:pathLst>
            </a:custGeom>
            <a:solidFill>
              <a:srgbClr val="000000">
                <a:alpha val="0"/>
              </a:srgbClr>
            </a:solidFill>
          </p:spPr>
        </p:sp>
        <p:sp>
          <p:nvSpPr>
            <p:cNvPr name="TextBox 20" id="20"/>
            <p:cNvSpPr txBox="true"/>
            <p:nvPr/>
          </p:nvSpPr>
          <p:spPr>
            <a:xfrm>
              <a:off x="0" y="-9525"/>
              <a:ext cx="13129708" cy="1586866"/>
            </a:xfrm>
            <a:prstGeom prst="rect">
              <a:avLst/>
            </a:prstGeom>
          </p:spPr>
          <p:txBody>
            <a:bodyPr anchor="t" rtlCol="false" tIns="0" lIns="0" bIns="0" rIns="0"/>
            <a:lstStyle/>
            <a:p>
              <a:pPr algn="r" rtl="true">
                <a:lnSpc>
                  <a:spcPts val="6000"/>
                </a:lnSpc>
              </a:pPr>
              <a:r>
                <a:rPr lang="ar-EG" sz="5000" b="true">
                  <a:solidFill>
                    <a:srgbClr val="FFF9F3"/>
                  </a:solidFill>
                  <a:latin typeface="Expo Arabic 1 Semi-Bold"/>
                  <a:ea typeface="Expo Arabic 1 Semi-Bold"/>
                  <a:cs typeface="Expo Arabic 1 Semi-Bold"/>
                  <a:sym typeface="Expo Arabic 1 Semi-Bold"/>
                  <a:rtl val="true"/>
                </a:rPr>
                <a:t>زيارة معرض سابك</a:t>
              </a:r>
            </a:p>
          </p:txBody>
        </p:sp>
      </p:grpSp>
      <p:grpSp>
        <p:nvGrpSpPr>
          <p:cNvPr name="Group 21" id="21"/>
          <p:cNvGrpSpPr/>
          <p:nvPr/>
        </p:nvGrpSpPr>
        <p:grpSpPr>
          <a:xfrm rot="0">
            <a:off x="1028700" y="4493765"/>
            <a:ext cx="6648305" cy="4571566"/>
            <a:chOff x="0" y="0"/>
            <a:chExt cx="6159500" cy="4235450"/>
          </a:xfrm>
        </p:grpSpPr>
        <p:sp>
          <p:nvSpPr>
            <p:cNvPr name="Freeform 22" id="22"/>
            <p:cNvSpPr/>
            <p:nvPr/>
          </p:nvSpPr>
          <p:spPr>
            <a:xfrm flipH="false" flipV="false" rot="0">
              <a:off x="0" y="0"/>
              <a:ext cx="6159500" cy="4235450"/>
            </a:xfrm>
            <a:custGeom>
              <a:avLst/>
              <a:gdLst/>
              <a:ahLst/>
              <a:cxnLst/>
              <a:rect r="r" b="b" t="t" l="l"/>
              <a:pathLst>
                <a:path h="4235450" w="6159500">
                  <a:moveTo>
                    <a:pt x="6159500" y="4235450"/>
                  </a:moveTo>
                  <a:lnTo>
                    <a:pt x="0" y="3696970"/>
                  </a:lnTo>
                  <a:lnTo>
                    <a:pt x="0" y="0"/>
                  </a:lnTo>
                  <a:lnTo>
                    <a:pt x="6159500" y="538480"/>
                  </a:lnTo>
                  <a:close/>
                </a:path>
              </a:pathLst>
            </a:custGeom>
            <a:blipFill>
              <a:blip r:embed="rId4"/>
              <a:stretch>
                <a:fillRect l="-1604" t="0" r="-1604" b="0"/>
              </a:stretch>
            </a:blipFill>
          </p:spPr>
        </p:sp>
      </p:grpSp>
      <p:grpSp>
        <p:nvGrpSpPr>
          <p:cNvPr name="Group 23" id="23"/>
          <p:cNvGrpSpPr/>
          <p:nvPr/>
        </p:nvGrpSpPr>
        <p:grpSpPr>
          <a:xfrm rot="0">
            <a:off x="8100186" y="5051542"/>
            <a:ext cx="6648305" cy="4571566"/>
            <a:chOff x="0" y="0"/>
            <a:chExt cx="6159500" cy="4235450"/>
          </a:xfrm>
        </p:grpSpPr>
        <p:sp>
          <p:nvSpPr>
            <p:cNvPr name="Freeform 24" id="24"/>
            <p:cNvSpPr/>
            <p:nvPr/>
          </p:nvSpPr>
          <p:spPr>
            <a:xfrm flipH="false" flipV="false" rot="0">
              <a:off x="0" y="0"/>
              <a:ext cx="6159500" cy="4235450"/>
            </a:xfrm>
            <a:custGeom>
              <a:avLst/>
              <a:gdLst/>
              <a:ahLst/>
              <a:cxnLst/>
              <a:rect r="r" b="b" t="t" l="l"/>
              <a:pathLst>
                <a:path h="4235450" w="6159500">
                  <a:moveTo>
                    <a:pt x="6159500" y="4235450"/>
                  </a:moveTo>
                  <a:lnTo>
                    <a:pt x="0" y="3696970"/>
                  </a:lnTo>
                  <a:lnTo>
                    <a:pt x="0" y="0"/>
                  </a:lnTo>
                  <a:lnTo>
                    <a:pt x="6159500" y="538480"/>
                  </a:lnTo>
                  <a:close/>
                </a:path>
              </a:pathLst>
            </a:custGeom>
            <a:blipFill>
              <a:blip r:embed="rId5"/>
              <a:stretch>
                <a:fillRect l="-1604" t="0" r="-1604" b="0"/>
              </a:stretch>
            </a:blipFill>
          </p:spPr>
        </p:sp>
      </p:grpSp>
      <p:sp>
        <p:nvSpPr>
          <p:cNvPr name="Freeform 25" id="25"/>
          <p:cNvSpPr/>
          <p:nvPr/>
        </p:nvSpPr>
        <p:spPr>
          <a:xfrm flipH="false" flipV="false" rot="0">
            <a:off x="829181" y="63808"/>
            <a:ext cx="2665142" cy="2669306"/>
          </a:xfrm>
          <a:custGeom>
            <a:avLst/>
            <a:gdLst/>
            <a:ahLst/>
            <a:cxnLst/>
            <a:rect r="r" b="b" t="t" l="l"/>
            <a:pathLst>
              <a:path h="2669306" w="2665142">
                <a:moveTo>
                  <a:pt x="0" y="0"/>
                </a:moveTo>
                <a:lnTo>
                  <a:pt x="2665142" y="0"/>
                </a:lnTo>
                <a:lnTo>
                  <a:pt x="2665142" y="2669306"/>
                </a:lnTo>
                <a:lnTo>
                  <a:pt x="0" y="2669306"/>
                </a:lnTo>
                <a:lnTo>
                  <a:pt x="0" y="0"/>
                </a:lnTo>
                <a:close/>
              </a:path>
            </a:pathLst>
          </a:custGeom>
          <a:blipFill>
            <a:blip r:embed="rId6"/>
            <a:stretch>
              <a:fillRect l="0" t="0" r="0" b="0"/>
            </a:stretch>
          </a:blipFill>
        </p:spPr>
      </p:sp>
      <p:sp>
        <p:nvSpPr>
          <p:cNvPr name="TextBox 26" id="26"/>
          <p:cNvSpPr txBox="true"/>
          <p:nvPr/>
        </p:nvSpPr>
        <p:spPr>
          <a:xfrm rot="0">
            <a:off x="829181" y="2818170"/>
            <a:ext cx="14213469" cy="2041040"/>
          </a:xfrm>
          <a:prstGeom prst="rect">
            <a:avLst/>
          </a:prstGeom>
        </p:spPr>
        <p:txBody>
          <a:bodyPr anchor="t" rtlCol="false" tIns="0" lIns="0" bIns="0" rIns="0">
            <a:spAutoFit/>
          </a:bodyPr>
          <a:lstStyle/>
          <a:p>
            <a:pPr algn="r" rtl="true">
              <a:lnSpc>
                <a:spcPts val="4059"/>
              </a:lnSpc>
              <a:spcBef>
                <a:spcPct val="0"/>
              </a:spcBef>
            </a:pPr>
            <a:r>
              <a:rPr lang="ar-EG" b="true" sz="2899" spc="57">
                <a:solidFill>
                  <a:srgbClr val="FFF9F3"/>
                </a:solidFill>
                <a:latin typeface="Expo Arabic 1 Medium"/>
                <a:ea typeface="Expo Arabic 1 Medium"/>
                <a:cs typeface="Expo Arabic 1 Medium"/>
                <a:sym typeface="Expo Arabic 1 Medium"/>
                <a:rtl val="true"/>
              </a:rPr>
              <a:t>بهدف معرفة المجالات الوظيفية كان للوفد زيارة الى معرض سابك للتعرف على عدد من الشركات الرائدة في الصناعات البتروكيميائية، والالتقاء بالمختصين في مجالات الطاقة والهندسة الميكانيكية ، وتعرف الوفد على عدد من الآليات الحديثة في الصناعات البتروكيماوية وغيرها .</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9F3"/>
        </a:solidFill>
      </p:bgPr>
    </p:bg>
    <p:spTree>
      <p:nvGrpSpPr>
        <p:cNvPr id="1" name=""/>
        <p:cNvGrpSpPr/>
        <p:nvPr/>
      </p:nvGrpSpPr>
      <p:grpSpPr>
        <a:xfrm>
          <a:off x="0" y="0"/>
          <a:ext cx="0" cy="0"/>
          <a:chOff x="0" y="0"/>
          <a:chExt cx="0" cy="0"/>
        </a:xfrm>
      </p:grpSpPr>
      <p:sp>
        <p:nvSpPr>
          <p:cNvPr name="Freeform 2" id="2"/>
          <p:cNvSpPr/>
          <p:nvPr/>
        </p:nvSpPr>
        <p:spPr>
          <a:xfrm flipH="false" flipV="false" rot="0">
            <a:off x="-824470" y="0"/>
            <a:ext cx="17052222" cy="10657639"/>
          </a:xfrm>
          <a:custGeom>
            <a:avLst/>
            <a:gdLst/>
            <a:ahLst/>
            <a:cxnLst/>
            <a:rect r="r" b="b" t="t" l="l"/>
            <a:pathLst>
              <a:path h="10657639" w="17052222">
                <a:moveTo>
                  <a:pt x="0" y="0"/>
                </a:moveTo>
                <a:lnTo>
                  <a:pt x="17052223" y="0"/>
                </a:lnTo>
                <a:lnTo>
                  <a:pt x="17052223" y="10657639"/>
                </a:lnTo>
                <a:lnTo>
                  <a:pt x="0" y="10657639"/>
                </a:lnTo>
                <a:lnTo>
                  <a:pt x="0" y="0"/>
                </a:lnTo>
                <a:close/>
              </a:path>
            </a:pathLst>
          </a:custGeom>
          <a:blipFill>
            <a:blip r:embed="rId2">
              <a:alphaModFix amt="53000"/>
            </a:blip>
            <a:stretch>
              <a:fillRect l="0" t="0" r="0" b="0"/>
            </a:stretch>
          </a:blipFill>
        </p:spPr>
      </p:sp>
      <p:grpSp>
        <p:nvGrpSpPr>
          <p:cNvPr name="Group 3" id="3"/>
          <p:cNvGrpSpPr/>
          <p:nvPr/>
        </p:nvGrpSpPr>
        <p:grpSpPr>
          <a:xfrm rot="1581991">
            <a:off x="-126692" y="-1257627"/>
            <a:ext cx="572054" cy="3276351"/>
            <a:chOff x="0" y="0"/>
            <a:chExt cx="492849" cy="2822717"/>
          </a:xfrm>
        </p:grpSpPr>
        <p:sp>
          <p:nvSpPr>
            <p:cNvPr name="Freeform 4" id="4"/>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5" id="5"/>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1576616">
            <a:off x="226177" y="-1140976"/>
            <a:ext cx="572054" cy="3276351"/>
            <a:chOff x="0" y="0"/>
            <a:chExt cx="492849" cy="2822717"/>
          </a:xfrm>
        </p:grpSpPr>
        <p:sp>
          <p:nvSpPr>
            <p:cNvPr name="Freeform 7" id="7"/>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114300" cap="rnd">
              <a:solidFill>
                <a:srgbClr val="A48870"/>
              </a:solidFill>
              <a:prstDash val="solid"/>
              <a:round/>
            </a:ln>
          </p:spPr>
        </p:sp>
        <p:sp>
          <p:nvSpPr>
            <p:cNvPr name="TextBox 8" id="8"/>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661505">
            <a:off x="15753435" y="-43481"/>
            <a:ext cx="3963160" cy="10892316"/>
            <a:chOff x="0" y="0"/>
            <a:chExt cx="1483045" cy="4075988"/>
          </a:xfrm>
        </p:grpSpPr>
        <p:sp>
          <p:nvSpPr>
            <p:cNvPr name="Freeform 10" id="10"/>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AB8742"/>
            </a:solidFill>
          </p:spPr>
        </p:sp>
        <p:sp>
          <p:nvSpPr>
            <p:cNvPr name="TextBox 11" id="11"/>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12" id="12"/>
          <p:cNvGrpSpPr/>
          <p:nvPr/>
        </p:nvGrpSpPr>
        <p:grpSpPr>
          <a:xfrm rot="793444">
            <a:off x="16093889" y="-2860607"/>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5" id="15"/>
          <p:cNvGrpSpPr/>
          <p:nvPr/>
        </p:nvGrpSpPr>
        <p:grpSpPr>
          <a:xfrm rot="865968">
            <a:off x="16714753" y="-3233048"/>
            <a:ext cx="1317047" cy="7543182"/>
            <a:chOff x="0" y="0"/>
            <a:chExt cx="492849" cy="2822717"/>
          </a:xfrm>
        </p:grpSpPr>
        <p:sp>
          <p:nvSpPr>
            <p:cNvPr name="Freeform 16" id="16"/>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7" id="17"/>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sp>
        <p:nvSpPr>
          <p:cNvPr name="Freeform 18" id="18"/>
          <p:cNvSpPr/>
          <p:nvPr/>
        </p:nvSpPr>
        <p:spPr>
          <a:xfrm flipH="false" flipV="false" rot="0">
            <a:off x="1143140" y="0"/>
            <a:ext cx="2191965" cy="2195390"/>
          </a:xfrm>
          <a:custGeom>
            <a:avLst/>
            <a:gdLst/>
            <a:ahLst/>
            <a:cxnLst/>
            <a:rect r="r" b="b" t="t" l="l"/>
            <a:pathLst>
              <a:path h="2195390" w="2191965">
                <a:moveTo>
                  <a:pt x="0" y="0"/>
                </a:moveTo>
                <a:lnTo>
                  <a:pt x="2191965" y="0"/>
                </a:lnTo>
                <a:lnTo>
                  <a:pt x="2191965" y="2195390"/>
                </a:lnTo>
                <a:lnTo>
                  <a:pt x="0" y="2195390"/>
                </a:lnTo>
                <a:lnTo>
                  <a:pt x="0" y="0"/>
                </a:lnTo>
                <a:close/>
              </a:path>
            </a:pathLst>
          </a:custGeom>
          <a:blipFill>
            <a:blip r:embed="rId3"/>
            <a:stretch>
              <a:fillRect l="0" t="0" r="0" b="0"/>
            </a:stretch>
          </a:blipFill>
        </p:spPr>
      </p:sp>
      <p:sp>
        <p:nvSpPr>
          <p:cNvPr name="TextBox 19" id="19"/>
          <p:cNvSpPr txBox="true"/>
          <p:nvPr/>
        </p:nvSpPr>
        <p:spPr>
          <a:xfrm rot="0">
            <a:off x="3574222" y="1718160"/>
            <a:ext cx="11362946" cy="863581"/>
          </a:xfrm>
          <a:prstGeom prst="rect">
            <a:avLst/>
          </a:prstGeom>
        </p:spPr>
        <p:txBody>
          <a:bodyPr anchor="t" rtlCol="false" tIns="0" lIns="0" bIns="0" rIns="0">
            <a:spAutoFit/>
          </a:bodyPr>
          <a:lstStyle/>
          <a:p>
            <a:pPr algn="r" rtl="true">
              <a:lnSpc>
                <a:spcPts val="7000"/>
              </a:lnSpc>
            </a:pPr>
            <a:r>
              <a:rPr lang="ar-EG" sz="5000" b="true">
                <a:solidFill>
                  <a:srgbClr val="FFFFFF"/>
                </a:solidFill>
                <a:latin typeface="Expo Arabic 2 Medium"/>
                <a:ea typeface="Expo Arabic 2 Medium"/>
                <a:cs typeface="Expo Arabic 2 Medium"/>
                <a:sym typeface="Expo Arabic 2 Medium"/>
                <a:rtl val="true"/>
              </a:rPr>
              <a:t>زيارة قوات الدفاع الجوي</a:t>
            </a:r>
          </a:p>
        </p:txBody>
      </p:sp>
      <p:sp>
        <p:nvSpPr>
          <p:cNvPr name="TextBox 20" id="20"/>
          <p:cNvSpPr txBox="true"/>
          <p:nvPr/>
        </p:nvSpPr>
        <p:spPr>
          <a:xfrm rot="0">
            <a:off x="743130" y="2886516"/>
            <a:ext cx="14194038" cy="1526653"/>
          </a:xfrm>
          <a:prstGeom prst="rect">
            <a:avLst/>
          </a:prstGeom>
        </p:spPr>
        <p:txBody>
          <a:bodyPr anchor="t" rtlCol="false" tIns="0" lIns="0" bIns="0" rIns="0">
            <a:spAutoFit/>
          </a:bodyPr>
          <a:lstStyle/>
          <a:p>
            <a:pPr algn="r" rtl="true">
              <a:lnSpc>
                <a:spcPts val="4059"/>
              </a:lnSpc>
              <a:spcBef>
                <a:spcPct val="0"/>
              </a:spcBef>
            </a:pPr>
            <a:r>
              <a:rPr lang="ar-EG" b="true" sz="2899" spc="57">
                <a:solidFill>
                  <a:srgbClr val="8CA87B"/>
                </a:solidFill>
                <a:latin typeface="Expo Arabic 1 Medium"/>
                <a:ea typeface="Expo Arabic 1 Medium"/>
                <a:cs typeface="Expo Arabic 1 Medium"/>
                <a:sym typeface="Expo Arabic 1 Medium"/>
                <a:rtl val="true"/>
              </a:rPr>
              <a:t>أُتيحت فرصة للوفد بلقاء أبطالنا البواسل، الذين يبذلون جهودًا عظيمة في حماية وطننا حيث تعرف الوفد على بعض الاجهزة والأساليب التي يستخدمها جنودنا في أداء مهامهم، وتم تقديم عرض توضيحي ايضا عن رحلة جيل.</a:t>
            </a:r>
          </a:p>
        </p:txBody>
      </p:sp>
      <p:grpSp>
        <p:nvGrpSpPr>
          <p:cNvPr name="Group 21" id="21"/>
          <p:cNvGrpSpPr/>
          <p:nvPr/>
        </p:nvGrpSpPr>
        <p:grpSpPr>
          <a:xfrm rot="0">
            <a:off x="1028700" y="4771307"/>
            <a:ext cx="6648305" cy="4571566"/>
            <a:chOff x="0" y="0"/>
            <a:chExt cx="6159500" cy="4235450"/>
          </a:xfrm>
        </p:grpSpPr>
        <p:sp>
          <p:nvSpPr>
            <p:cNvPr name="Freeform 22" id="22"/>
            <p:cNvSpPr/>
            <p:nvPr/>
          </p:nvSpPr>
          <p:spPr>
            <a:xfrm flipH="false" flipV="false" rot="0">
              <a:off x="0" y="9137"/>
              <a:ext cx="6159500" cy="4217175"/>
            </a:xfrm>
            <a:custGeom>
              <a:avLst/>
              <a:gdLst/>
              <a:ahLst/>
              <a:cxnLst/>
              <a:rect r="r" b="b" t="t" l="l"/>
              <a:pathLst>
                <a:path h="4217175" w="6159500">
                  <a:moveTo>
                    <a:pt x="6018842" y="4214016"/>
                  </a:moveTo>
                  <a:lnTo>
                    <a:pt x="140659" y="3700130"/>
                  </a:lnTo>
                  <a:cubicBezTo>
                    <a:pt x="61068" y="3693172"/>
                    <a:pt x="0" y="3626532"/>
                    <a:pt x="0" y="3546638"/>
                  </a:cubicBezTo>
                  <a:lnTo>
                    <a:pt x="0" y="132058"/>
                  </a:lnTo>
                  <a:cubicBezTo>
                    <a:pt x="0" y="95783"/>
                    <a:pt x="15228" y="61173"/>
                    <a:pt x="41972" y="36665"/>
                  </a:cubicBezTo>
                  <a:cubicBezTo>
                    <a:pt x="68717" y="12156"/>
                    <a:pt x="104521" y="0"/>
                    <a:pt x="140659" y="3160"/>
                  </a:cubicBezTo>
                  <a:lnTo>
                    <a:pt x="6018842" y="517046"/>
                  </a:lnTo>
                  <a:cubicBezTo>
                    <a:pt x="6098432" y="524004"/>
                    <a:pt x="6159500" y="590644"/>
                    <a:pt x="6159500" y="670538"/>
                  </a:cubicBezTo>
                  <a:lnTo>
                    <a:pt x="6159500" y="4085118"/>
                  </a:lnTo>
                  <a:cubicBezTo>
                    <a:pt x="6159500" y="4121393"/>
                    <a:pt x="6144272" y="4156003"/>
                    <a:pt x="6117528" y="4180512"/>
                  </a:cubicBezTo>
                  <a:cubicBezTo>
                    <a:pt x="6090783" y="4205020"/>
                    <a:pt x="6054979" y="4217176"/>
                    <a:pt x="6018842" y="4214016"/>
                  </a:cubicBezTo>
                  <a:close/>
                </a:path>
              </a:pathLst>
            </a:custGeom>
            <a:blipFill>
              <a:blip r:embed="rId4"/>
              <a:stretch>
                <a:fillRect l="-1304" t="0" r="-1304" b="0"/>
              </a:stretch>
            </a:blipFill>
          </p:spPr>
        </p:sp>
      </p:grpSp>
      <p:grpSp>
        <p:nvGrpSpPr>
          <p:cNvPr name="Group 23" id="23"/>
          <p:cNvGrpSpPr/>
          <p:nvPr/>
        </p:nvGrpSpPr>
        <p:grpSpPr>
          <a:xfrm rot="0">
            <a:off x="8100186" y="5329083"/>
            <a:ext cx="6648305" cy="4571566"/>
            <a:chOff x="0" y="0"/>
            <a:chExt cx="6159500" cy="4235450"/>
          </a:xfrm>
        </p:grpSpPr>
        <p:sp>
          <p:nvSpPr>
            <p:cNvPr name="Freeform 24" id="24"/>
            <p:cNvSpPr/>
            <p:nvPr/>
          </p:nvSpPr>
          <p:spPr>
            <a:xfrm flipH="false" flipV="false" rot="0">
              <a:off x="0" y="9137"/>
              <a:ext cx="6159500" cy="4217175"/>
            </a:xfrm>
            <a:custGeom>
              <a:avLst/>
              <a:gdLst/>
              <a:ahLst/>
              <a:cxnLst/>
              <a:rect r="r" b="b" t="t" l="l"/>
              <a:pathLst>
                <a:path h="4217175" w="6159500">
                  <a:moveTo>
                    <a:pt x="6018842" y="4214016"/>
                  </a:moveTo>
                  <a:lnTo>
                    <a:pt x="140659" y="3700130"/>
                  </a:lnTo>
                  <a:cubicBezTo>
                    <a:pt x="61068" y="3693172"/>
                    <a:pt x="0" y="3626532"/>
                    <a:pt x="0" y="3546638"/>
                  </a:cubicBezTo>
                  <a:lnTo>
                    <a:pt x="0" y="132058"/>
                  </a:lnTo>
                  <a:cubicBezTo>
                    <a:pt x="0" y="95783"/>
                    <a:pt x="15228" y="61173"/>
                    <a:pt x="41972" y="36665"/>
                  </a:cubicBezTo>
                  <a:cubicBezTo>
                    <a:pt x="68717" y="12156"/>
                    <a:pt x="104521" y="0"/>
                    <a:pt x="140659" y="3160"/>
                  </a:cubicBezTo>
                  <a:lnTo>
                    <a:pt x="6018842" y="517046"/>
                  </a:lnTo>
                  <a:cubicBezTo>
                    <a:pt x="6098432" y="524004"/>
                    <a:pt x="6159500" y="590644"/>
                    <a:pt x="6159500" y="670538"/>
                  </a:cubicBezTo>
                  <a:lnTo>
                    <a:pt x="6159500" y="4085118"/>
                  </a:lnTo>
                  <a:cubicBezTo>
                    <a:pt x="6159500" y="4121393"/>
                    <a:pt x="6144272" y="4156003"/>
                    <a:pt x="6117528" y="4180512"/>
                  </a:cubicBezTo>
                  <a:cubicBezTo>
                    <a:pt x="6090783" y="4205020"/>
                    <a:pt x="6054979" y="4217176"/>
                    <a:pt x="6018842" y="4214016"/>
                  </a:cubicBezTo>
                  <a:close/>
                </a:path>
              </a:pathLst>
            </a:custGeom>
            <a:blipFill>
              <a:blip r:embed="rId5"/>
              <a:stretch>
                <a:fillRect l="-1304" t="0" r="-1304" b="0"/>
              </a:stretch>
            </a:blipFill>
          </p:spPr>
        </p:sp>
      </p:gr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8CA87B"/>
        </a:solidFill>
      </p:bgPr>
    </p:bg>
    <p:spTree>
      <p:nvGrpSpPr>
        <p:cNvPr id="1" name=""/>
        <p:cNvGrpSpPr/>
        <p:nvPr/>
      </p:nvGrpSpPr>
      <p:grpSpPr>
        <a:xfrm>
          <a:off x="0" y="0"/>
          <a:ext cx="0" cy="0"/>
          <a:chOff x="0" y="0"/>
          <a:chExt cx="0" cy="0"/>
        </a:xfrm>
      </p:grpSpPr>
      <p:sp>
        <p:nvSpPr>
          <p:cNvPr name="Freeform 2" id="2"/>
          <p:cNvSpPr/>
          <p:nvPr/>
        </p:nvSpPr>
        <p:spPr>
          <a:xfrm flipH="false" flipV="false" rot="0">
            <a:off x="-981008" y="1615317"/>
            <a:ext cx="17052222" cy="10657639"/>
          </a:xfrm>
          <a:custGeom>
            <a:avLst/>
            <a:gdLst/>
            <a:ahLst/>
            <a:cxnLst/>
            <a:rect r="r" b="b" t="t" l="l"/>
            <a:pathLst>
              <a:path h="10657639" w="17052222">
                <a:moveTo>
                  <a:pt x="0" y="0"/>
                </a:moveTo>
                <a:lnTo>
                  <a:pt x="17052222" y="0"/>
                </a:lnTo>
                <a:lnTo>
                  <a:pt x="17052222" y="10657639"/>
                </a:lnTo>
                <a:lnTo>
                  <a:pt x="0" y="10657639"/>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581991">
            <a:off x="-126692" y="-1257627"/>
            <a:ext cx="572054" cy="3276351"/>
            <a:chOff x="0" y="0"/>
            <a:chExt cx="492849" cy="2822717"/>
          </a:xfrm>
        </p:grpSpPr>
        <p:sp>
          <p:nvSpPr>
            <p:cNvPr name="Freeform 4" id="4"/>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FFF9F3"/>
            </a:solidFill>
            <a:ln cap="rnd">
              <a:noFill/>
              <a:prstDash val="solid"/>
              <a:round/>
            </a:ln>
          </p:spPr>
        </p:sp>
        <p:sp>
          <p:nvSpPr>
            <p:cNvPr name="TextBox 5" id="5"/>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6" id="6"/>
          <p:cNvGrpSpPr/>
          <p:nvPr/>
        </p:nvGrpSpPr>
        <p:grpSpPr>
          <a:xfrm rot="1576616">
            <a:off x="226177" y="-1140976"/>
            <a:ext cx="572054" cy="3276351"/>
            <a:chOff x="0" y="0"/>
            <a:chExt cx="492849" cy="2822717"/>
          </a:xfrm>
        </p:grpSpPr>
        <p:sp>
          <p:nvSpPr>
            <p:cNvPr name="Freeform 7" id="7"/>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114300" cap="rnd">
              <a:solidFill>
                <a:srgbClr val="A48870"/>
              </a:solidFill>
              <a:prstDash val="solid"/>
              <a:round/>
            </a:ln>
          </p:spPr>
        </p:sp>
        <p:sp>
          <p:nvSpPr>
            <p:cNvPr name="TextBox 8" id="8"/>
            <p:cNvSpPr txBox="true"/>
            <p:nvPr/>
          </p:nvSpPr>
          <p:spPr>
            <a:xfrm>
              <a:off x="0" y="-28575"/>
              <a:ext cx="492849" cy="2851292"/>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661505">
            <a:off x="15753435" y="-43481"/>
            <a:ext cx="3963160" cy="10892316"/>
            <a:chOff x="0" y="0"/>
            <a:chExt cx="1483045" cy="4075988"/>
          </a:xfrm>
        </p:grpSpPr>
        <p:sp>
          <p:nvSpPr>
            <p:cNvPr name="Freeform 10" id="10"/>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FFF9F3"/>
            </a:solidFill>
          </p:spPr>
        </p:sp>
        <p:sp>
          <p:nvSpPr>
            <p:cNvPr name="TextBox 11" id="11"/>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12" id="12"/>
          <p:cNvGrpSpPr/>
          <p:nvPr/>
        </p:nvGrpSpPr>
        <p:grpSpPr>
          <a:xfrm rot="793444">
            <a:off x="16093889" y="-2860607"/>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A48870"/>
            </a:solidFill>
            <a:ln cap="rnd">
              <a:no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5" id="15"/>
          <p:cNvGrpSpPr/>
          <p:nvPr/>
        </p:nvGrpSpPr>
        <p:grpSpPr>
          <a:xfrm rot="865968">
            <a:off x="16714753" y="-3233048"/>
            <a:ext cx="1317047" cy="7543182"/>
            <a:chOff x="0" y="0"/>
            <a:chExt cx="492849" cy="2822717"/>
          </a:xfrm>
        </p:grpSpPr>
        <p:sp>
          <p:nvSpPr>
            <p:cNvPr name="Freeform 16" id="16"/>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7" id="17"/>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8" id="18"/>
          <p:cNvGrpSpPr/>
          <p:nvPr/>
        </p:nvGrpSpPr>
        <p:grpSpPr>
          <a:xfrm rot="0">
            <a:off x="5195369" y="1388936"/>
            <a:ext cx="9847281" cy="1183006"/>
            <a:chOff x="0" y="0"/>
            <a:chExt cx="13129708" cy="1577341"/>
          </a:xfrm>
        </p:grpSpPr>
        <p:sp>
          <p:nvSpPr>
            <p:cNvPr name="Freeform 19" id="19"/>
            <p:cNvSpPr/>
            <p:nvPr/>
          </p:nvSpPr>
          <p:spPr>
            <a:xfrm flipH="false" flipV="false" rot="0">
              <a:off x="0" y="0"/>
              <a:ext cx="13129709" cy="1577341"/>
            </a:xfrm>
            <a:custGeom>
              <a:avLst/>
              <a:gdLst/>
              <a:ahLst/>
              <a:cxnLst/>
              <a:rect r="r" b="b" t="t" l="l"/>
              <a:pathLst>
                <a:path h="1577341" w="13129709">
                  <a:moveTo>
                    <a:pt x="0" y="0"/>
                  </a:moveTo>
                  <a:lnTo>
                    <a:pt x="13129709" y="0"/>
                  </a:lnTo>
                  <a:lnTo>
                    <a:pt x="13129709" y="1577341"/>
                  </a:lnTo>
                  <a:lnTo>
                    <a:pt x="0" y="1577341"/>
                  </a:lnTo>
                  <a:close/>
                </a:path>
              </a:pathLst>
            </a:custGeom>
            <a:solidFill>
              <a:srgbClr val="000000">
                <a:alpha val="0"/>
              </a:srgbClr>
            </a:solidFill>
          </p:spPr>
        </p:sp>
        <p:sp>
          <p:nvSpPr>
            <p:cNvPr name="TextBox 20" id="20"/>
            <p:cNvSpPr txBox="true"/>
            <p:nvPr/>
          </p:nvSpPr>
          <p:spPr>
            <a:xfrm>
              <a:off x="0" y="-9525"/>
              <a:ext cx="13129708" cy="1586866"/>
            </a:xfrm>
            <a:prstGeom prst="rect">
              <a:avLst/>
            </a:prstGeom>
          </p:spPr>
          <p:txBody>
            <a:bodyPr anchor="t" rtlCol="false" tIns="0" lIns="0" bIns="0" rIns="0"/>
            <a:lstStyle/>
            <a:p>
              <a:pPr algn="r" rtl="true">
                <a:lnSpc>
                  <a:spcPts val="6000"/>
                </a:lnSpc>
              </a:pPr>
              <a:r>
                <a:rPr lang="ar-EG" sz="5000" b="true">
                  <a:solidFill>
                    <a:srgbClr val="FFF9F3"/>
                  </a:solidFill>
                  <a:latin typeface="Expo Arabic 1 Semi-Bold"/>
                  <a:ea typeface="Expo Arabic 1 Semi-Bold"/>
                  <a:cs typeface="Expo Arabic 1 Semi-Bold"/>
                  <a:sym typeface="Expo Arabic 1 Semi-Bold"/>
                  <a:rtl val="true"/>
                </a:rPr>
                <a:t>زيارة أرامكو (حقل السفانية)</a:t>
              </a:r>
            </a:p>
          </p:txBody>
        </p:sp>
      </p:grpSp>
      <p:grpSp>
        <p:nvGrpSpPr>
          <p:cNvPr name="Group 21" id="21"/>
          <p:cNvGrpSpPr/>
          <p:nvPr/>
        </p:nvGrpSpPr>
        <p:grpSpPr>
          <a:xfrm rot="0">
            <a:off x="1028700" y="4493765"/>
            <a:ext cx="6648305" cy="4571566"/>
            <a:chOff x="0" y="0"/>
            <a:chExt cx="6159500" cy="4235450"/>
          </a:xfrm>
        </p:grpSpPr>
        <p:sp>
          <p:nvSpPr>
            <p:cNvPr name="Freeform 22" id="22"/>
            <p:cNvSpPr/>
            <p:nvPr/>
          </p:nvSpPr>
          <p:spPr>
            <a:xfrm flipH="false" flipV="false" rot="0">
              <a:off x="0" y="0"/>
              <a:ext cx="6159500" cy="4235450"/>
            </a:xfrm>
            <a:custGeom>
              <a:avLst/>
              <a:gdLst/>
              <a:ahLst/>
              <a:cxnLst/>
              <a:rect r="r" b="b" t="t" l="l"/>
              <a:pathLst>
                <a:path h="4235450" w="6159500">
                  <a:moveTo>
                    <a:pt x="6159500" y="4235450"/>
                  </a:moveTo>
                  <a:lnTo>
                    <a:pt x="0" y="3696970"/>
                  </a:lnTo>
                  <a:lnTo>
                    <a:pt x="0" y="0"/>
                  </a:lnTo>
                  <a:lnTo>
                    <a:pt x="6159500" y="538480"/>
                  </a:lnTo>
                  <a:close/>
                </a:path>
              </a:pathLst>
            </a:custGeom>
            <a:blipFill>
              <a:blip r:embed="rId4"/>
              <a:stretch>
                <a:fillRect l="0" t="-4535" r="0" b="-4535"/>
              </a:stretch>
            </a:blipFill>
          </p:spPr>
        </p:sp>
      </p:grpSp>
      <p:grpSp>
        <p:nvGrpSpPr>
          <p:cNvPr name="Group 23" id="23"/>
          <p:cNvGrpSpPr/>
          <p:nvPr/>
        </p:nvGrpSpPr>
        <p:grpSpPr>
          <a:xfrm rot="0">
            <a:off x="8100186" y="5051542"/>
            <a:ext cx="6648305" cy="4571566"/>
            <a:chOff x="0" y="0"/>
            <a:chExt cx="6159500" cy="4235450"/>
          </a:xfrm>
        </p:grpSpPr>
        <p:sp>
          <p:nvSpPr>
            <p:cNvPr name="Freeform 24" id="24"/>
            <p:cNvSpPr/>
            <p:nvPr/>
          </p:nvSpPr>
          <p:spPr>
            <a:xfrm flipH="false" flipV="false" rot="0">
              <a:off x="0" y="0"/>
              <a:ext cx="6159500" cy="4235450"/>
            </a:xfrm>
            <a:custGeom>
              <a:avLst/>
              <a:gdLst/>
              <a:ahLst/>
              <a:cxnLst/>
              <a:rect r="r" b="b" t="t" l="l"/>
              <a:pathLst>
                <a:path h="4235450" w="6159500">
                  <a:moveTo>
                    <a:pt x="6159500" y="4235450"/>
                  </a:moveTo>
                  <a:lnTo>
                    <a:pt x="0" y="3696970"/>
                  </a:lnTo>
                  <a:lnTo>
                    <a:pt x="0" y="0"/>
                  </a:lnTo>
                  <a:lnTo>
                    <a:pt x="6159500" y="538480"/>
                  </a:lnTo>
                  <a:close/>
                </a:path>
              </a:pathLst>
            </a:custGeom>
            <a:blipFill>
              <a:blip r:embed="rId5"/>
              <a:stretch>
                <a:fillRect l="-11122" t="0" r="-11122" b="0"/>
              </a:stretch>
            </a:blipFill>
          </p:spPr>
        </p:sp>
      </p:grpSp>
      <p:sp>
        <p:nvSpPr>
          <p:cNvPr name="Freeform 25" id="25"/>
          <p:cNvSpPr/>
          <p:nvPr/>
        </p:nvSpPr>
        <p:spPr>
          <a:xfrm flipH="false" flipV="false" rot="0">
            <a:off x="829181" y="63808"/>
            <a:ext cx="2665142" cy="2669306"/>
          </a:xfrm>
          <a:custGeom>
            <a:avLst/>
            <a:gdLst/>
            <a:ahLst/>
            <a:cxnLst/>
            <a:rect r="r" b="b" t="t" l="l"/>
            <a:pathLst>
              <a:path h="2669306" w="2665142">
                <a:moveTo>
                  <a:pt x="0" y="0"/>
                </a:moveTo>
                <a:lnTo>
                  <a:pt x="2665142" y="0"/>
                </a:lnTo>
                <a:lnTo>
                  <a:pt x="2665142" y="2669306"/>
                </a:lnTo>
                <a:lnTo>
                  <a:pt x="0" y="2669306"/>
                </a:lnTo>
                <a:lnTo>
                  <a:pt x="0" y="0"/>
                </a:lnTo>
                <a:close/>
              </a:path>
            </a:pathLst>
          </a:custGeom>
          <a:blipFill>
            <a:blip r:embed="rId6"/>
            <a:stretch>
              <a:fillRect l="0" t="0" r="0" b="0"/>
            </a:stretch>
          </a:blipFill>
        </p:spPr>
      </p:sp>
      <p:sp>
        <p:nvSpPr>
          <p:cNvPr name="TextBox 26" id="26"/>
          <p:cNvSpPr txBox="true"/>
          <p:nvPr/>
        </p:nvSpPr>
        <p:spPr>
          <a:xfrm rot="0">
            <a:off x="829181" y="2615109"/>
            <a:ext cx="14213469" cy="1944184"/>
          </a:xfrm>
          <a:prstGeom prst="rect">
            <a:avLst/>
          </a:prstGeom>
        </p:spPr>
        <p:txBody>
          <a:bodyPr anchor="t" rtlCol="false" tIns="0" lIns="0" bIns="0" rIns="0">
            <a:spAutoFit/>
          </a:bodyPr>
          <a:lstStyle/>
          <a:p>
            <a:pPr algn="r" rtl="true">
              <a:lnSpc>
                <a:spcPts val="3079"/>
              </a:lnSpc>
              <a:spcBef>
                <a:spcPct val="0"/>
              </a:spcBef>
            </a:pPr>
            <a:r>
              <a:rPr lang="ar-EG" b="true" sz="2199" spc="43">
                <a:solidFill>
                  <a:srgbClr val="FFF9F3"/>
                </a:solidFill>
                <a:latin typeface="Expo Arabic 1 Medium"/>
                <a:ea typeface="Expo Arabic 1 Medium"/>
                <a:cs typeface="Expo Arabic 1 Medium"/>
                <a:sym typeface="Expo Arabic 1 Medium"/>
                <a:rtl val="true"/>
              </a:rPr>
              <a:t>رحلة سفر مصغرة من خلال مطار ارامكو  إلى “تناجيب” بزيارة عملية  لحقل السفانية ، أكبر حقل نفطي في العالم، والذي يضم أكبر المختبرات لفصل الأملاح والزيوت عن النفط . واستقبل الوفد مدير الحقل م.محمد عبدالله القنيصي وم.فهد العنزي و م.عبدالرحمن الزهراني حيث بدأ الحث بعرض عملي عن عمليات استخراج النفط ومعالجته ، وشارك شباب الرحلة بطرح عرض موجز عن هدف الرحلة ، بعد ذلك جولة داخل المصانع لشرح آلية عمل معدات فصل النفط عن الشوائب ثم إلى القوارب للتعرف عمليًا على طريقة استخراج النفط من المياه والأجهزة المستخدمة في هذه العمليات.</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6798017" cy="10287000"/>
          </a:xfrm>
          <a:custGeom>
            <a:avLst/>
            <a:gdLst/>
            <a:ahLst/>
            <a:cxnLst/>
            <a:rect r="r" b="b" t="t" l="l"/>
            <a:pathLst>
              <a:path h="10287000" w="16798017">
                <a:moveTo>
                  <a:pt x="0" y="0"/>
                </a:moveTo>
                <a:lnTo>
                  <a:pt x="16798017" y="0"/>
                </a:lnTo>
                <a:lnTo>
                  <a:pt x="16798017" y="10287000"/>
                </a:lnTo>
                <a:lnTo>
                  <a:pt x="0" y="10287000"/>
                </a:lnTo>
                <a:lnTo>
                  <a:pt x="0" y="0"/>
                </a:lnTo>
                <a:close/>
              </a:path>
            </a:pathLst>
          </a:custGeom>
          <a:blipFill>
            <a:blip r:embed="rId2"/>
            <a:stretch>
              <a:fillRect l="0" t="-11742" r="0" b="-11742"/>
            </a:stretch>
          </a:blipFill>
        </p:spPr>
      </p:sp>
      <p:grpSp>
        <p:nvGrpSpPr>
          <p:cNvPr name="Group 3" id="3"/>
          <p:cNvGrpSpPr/>
          <p:nvPr/>
        </p:nvGrpSpPr>
        <p:grpSpPr>
          <a:xfrm rot="0">
            <a:off x="0" y="0"/>
            <a:ext cx="15924487" cy="10287000"/>
            <a:chOff x="0" y="0"/>
            <a:chExt cx="4194104" cy="2709333"/>
          </a:xfrm>
        </p:grpSpPr>
        <p:sp>
          <p:nvSpPr>
            <p:cNvPr name="Freeform 4" id="4"/>
            <p:cNvSpPr/>
            <p:nvPr/>
          </p:nvSpPr>
          <p:spPr>
            <a:xfrm flipH="false" flipV="false" rot="0">
              <a:off x="0" y="0"/>
              <a:ext cx="4194104" cy="2709333"/>
            </a:xfrm>
            <a:custGeom>
              <a:avLst/>
              <a:gdLst/>
              <a:ahLst/>
              <a:cxnLst/>
              <a:rect r="r" b="b" t="t" l="l"/>
              <a:pathLst>
                <a:path h="2709333" w="4194104">
                  <a:moveTo>
                    <a:pt x="0" y="0"/>
                  </a:moveTo>
                  <a:lnTo>
                    <a:pt x="4194104" y="0"/>
                  </a:lnTo>
                  <a:lnTo>
                    <a:pt x="4194104" y="2709333"/>
                  </a:lnTo>
                  <a:lnTo>
                    <a:pt x="0" y="2709333"/>
                  </a:lnTo>
                  <a:close/>
                </a:path>
              </a:pathLst>
            </a:custGeom>
            <a:solidFill>
              <a:srgbClr val="A48870">
                <a:alpha val="58824"/>
              </a:srgbClr>
            </a:solidFill>
          </p:spPr>
        </p:sp>
        <p:sp>
          <p:nvSpPr>
            <p:cNvPr name="TextBox 5" id="5"/>
            <p:cNvSpPr txBox="true"/>
            <p:nvPr/>
          </p:nvSpPr>
          <p:spPr>
            <a:xfrm>
              <a:off x="0" y="-38100"/>
              <a:ext cx="4194104" cy="274743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661505">
            <a:off x="15187121" y="-43481"/>
            <a:ext cx="3963160" cy="10892316"/>
            <a:chOff x="0" y="0"/>
            <a:chExt cx="1483045" cy="4075988"/>
          </a:xfrm>
        </p:grpSpPr>
        <p:sp>
          <p:nvSpPr>
            <p:cNvPr name="Freeform 7" id="7"/>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AB8742"/>
            </a:solidFill>
          </p:spPr>
        </p:sp>
        <p:sp>
          <p:nvSpPr>
            <p:cNvPr name="TextBox 8" id="8"/>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9" id="9"/>
          <p:cNvGrpSpPr/>
          <p:nvPr/>
        </p:nvGrpSpPr>
        <p:grpSpPr>
          <a:xfrm rot="793444">
            <a:off x="15527575" y="-2860607"/>
            <a:ext cx="1317047" cy="7543182"/>
            <a:chOff x="0" y="0"/>
            <a:chExt cx="492849" cy="2822717"/>
          </a:xfrm>
        </p:grpSpPr>
        <p:sp>
          <p:nvSpPr>
            <p:cNvPr name="Freeform 10" id="10"/>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1" id="11"/>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2" id="12"/>
          <p:cNvGrpSpPr/>
          <p:nvPr/>
        </p:nvGrpSpPr>
        <p:grpSpPr>
          <a:xfrm rot="865968">
            <a:off x="16148439" y="-3233048"/>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sp>
        <p:nvSpPr>
          <p:cNvPr name="Freeform 15" id="15"/>
          <p:cNvSpPr/>
          <p:nvPr/>
        </p:nvSpPr>
        <p:spPr>
          <a:xfrm flipH="false" flipV="false" rot="0">
            <a:off x="829181" y="63808"/>
            <a:ext cx="2665142" cy="2669306"/>
          </a:xfrm>
          <a:custGeom>
            <a:avLst/>
            <a:gdLst/>
            <a:ahLst/>
            <a:cxnLst/>
            <a:rect r="r" b="b" t="t" l="l"/>
            <a:pathLst>
              <a:path h="2669306" w="2665142">
                <a:moveTo>
                  <a:pt x="0" y="0"/>
                </a:moveTo>
                <a:lnTo>
                  <a:pt x="2665142" y="0"/>
                </a:lnTo>
                <a:lnTo>
                  <a:pt x="2665142" y="2669306"/>
                </a:lnTo>
                <a:lnTo>
                  <a:pt x="0" y="2669306"/>
                </a:lnTo>
                <a:lnTo>
                  <a:pt x="0" y="0"/>
                </a:lnTo>
                <a:close/>
              </a:path>
            </a:pathLst>
          </a:custGeom>
          <a:blipFill>
            <a:blip r:embed="rId3"/>
            <a:stretch>
              <a:fillRect l="0" t="0" r="0" b="0"/>
            </a:stretch>
          </a:blipFill>
        </p:spPr>
      </p:sp>
      <p:grpSp>
        <p:nvGrpSpPr>
          <p:cNvPr name="Group 16" id="16"/>
          <p:cNvGrpSpPr/>
          <p:nvPr/>
        </p:nvGrpSpPr>
        <p:grpSpPr>
          <a:xfrm rot="0">
            <a:off x="8307123" y="3397380"/>
            <a:ext cx="5875053" cy="957858"/>
            <a:chOff x="0" y="0"/>
            <a:chExt cx="1547339" cy="252275"/>
          </a:xfrm>
        </p:grpSpPr>
        <p:sp>
          <p:nvSpPr>
            <p:cNvPr name="Freeform 17" id="17"/>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18" id="18"/>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sp>
        <p:nvSpPr>
          <p:cNvPr name="TextBox 19" id="19"/>
          <p:cNvSpPr txBox="true"/>
          <p:nvPr/>
        </p:nvSpPr>
        <p:spPr>
          <a:xfrm rot="0">
            <a:off x="7664884" y="933450"/>
            <a:ext cx="6125394" cy="861956"/>
          </a:xfrm>
          <a:prstGeom prst="rect">
            <a:avLst/>
          </a:prstGeom>
        </p:spPr>
        <p:txBody>
          <a:bodyPr anchor="t" rtlCol="false" tIns="0" lIns="0" bIns="0" rIns="0">
            <a:spAutoFit/>
          </a:bodyPr>
          <a:lstStyle/>
          <a:p>
            <a:pPr algn="ctr" rtl="true">
              <a:lnSpc>
                <a:spcPts val="7092"/>
              </a:lnSpc>
            </a:pPr>
            <a:r>
              <a:rPr lang="ar-EG" b="true" sz="5066">
                <a:solidFill>
                  <a:srgbClr val="54A021"/>
                </a:solidFill>
                <a:latin typeface="Expo Arabic 1 Semi-Bold"/>
                <a:ea typeface="Expo Arabic 1 Semi-Bold"/>
                <a:cs typeface="Expo Arabic 1 Semi-Bold"/>
                <a:sym typeface="Expo Arabic 1 Semi-Bold"/>
                <a:rtl val="true"/>
              </a:rPr>
              <a:t>شكرا لمن دعم الطموح</a:t>
            </a:r>
          </a:p>
        </p:txBody>
      </p:sp>
      <p:grpSp>
        <p:nvGrpSpPr>
          <p:cNvPr name="Group 20" id="20"/>
          <p:cNvGrpSpPr/>
          <p:nvPr/>
        </p:nvGrpSpPr>
        <p:grpSpPr>
          <a:xfrm rot="0">
            <a:off x="1612781" y="3397380"/>
            <a:ext cx="5875053" cy="957858"/>
            <a:chOff x="0" y="0"/>
            <a:chExt cx="1547339" cy="252275"/>
          </a:xfrm>
        </p:grpSpPr>
        <p:sp>
          <p:nvSpPr>
            <p:cNvPr name="Freeform 21" id="21"/>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22" id="22"/>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3" id="23"/>
          <p:cNvGrpSpPr/>
          <p:nvPr/>
        </p:nvGrpSpPr>
        <p:grpSpPr>
          <a:xfrm rot="0">
            <a:off x="8307123" y="4923748"/>
            <a:ext cx="5875053" cy="957858"/>
            <a:chOff x="0" y="0"/>
            <a:chExt cx="1547339" cy="252275"/>
          </a:xfrm>
        </p:grpSpPr>
        <p:sp>
          <p:nvSpPr>
            <p:cNvPr name="Freeform 24" id="24"/>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25" id="25"/>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6" id="26"/>
          <p:cNvGrpSpPr/>
          <p:nvPr/>
        </p:nvGrpSpPr>
        <p:grpSpPr>
          <a:xfrm rot="0">
            <a:off x="1612781" y="4923748"/>
            <a:ext cx="5875053" cy="957858"/>
            <a:chOff x="0" y="0"/>
            <a:chExt cx="1547339" cy="252275"/>
          </a:xfrm>
        </p:grpSpPr>
        <p:sp>
          <p:nvSpPr>
            <p:cNvPr name="Freeform 27" id="27"/>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28" id="28"/>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9" id="29"/>
          <p:cNvGrpSpPr/>
          <p:nvPr/>
        </p:nvGrpSpPr>
        <p:grpSpPr>
          <a:xfrm rot="0">
            <a:off x="8307123" y="6453106"/>
            <a:ext cx="5875053" cy="957858"/>
            <a:chOff x="0" y="0"/>
            <a:chExt cx="1547339" cy="252275"/>
          </a:xfrm>
        </p:grpSpPr>
        <p:sp>
          <p:nvSpPr>
            <p:cNvPr name="Freeform 30" id="30"/>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31" id="31"/>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32" id="32"/>
          <p:cNvGrpSpPr/>
          <p:nvPr/>
        </p:nvGrpSpPr>
        <p:grpSpPr>
          <a:xfrm rot="0">
            <a:off x="1612781" y="6548356"/>
            <a:ext cx="5875053" cy="957858"/>
            <a:chOff x="0" y="0"/>
            <a:chExt cx="1547339" cy="252275"/>
          </a:xfrm>
        </p:grpSpPr>
        <p:sp>
          <p:nvSpPr>
            <p:cNvPr name="Freeform 33" id="33"/>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34" id="34"/>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35" id="35"/>
          <p:cNvGrpSpPr/>
          <p:nvPr/>
        </p:nvGrpSpPr>
        <p:grpSpPr>
          <a:xfrm rot="0">
            <a:off x="8307123" y="3397380"/>
            <a:ext cx="5875053" cy="957858"/>
            <a:chOff x="0" y="0"/>
            <a:chExt cx="7833404" cy="1277145"/>
          </a:xfrm>
        </p:grpSpPr>
        <p:sp>
          <p:nvSpPr>
            <p:cNvPr name="Freeform 36" id="36"/>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37" id="37"/>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الوجيه: صالح سليمان الزعير</a:t>
              </a:r>
            </a:p>
          </p:txBody>
        </p:sp>
      </p:grpSp>
      <p:grpSp>
        <p:nvGrpSpPr>
          <p:cNvPr name="Group 38" id="38"/>
          <p:cNvGrpSpPr/>
          <p:nvPr/>
        </p:nvGrpSpPr>
        <p:grpSpPr>
          <a:xfrm rot="0">
            <a:off x="1612781" y="3397380"/>
            <a:ext cx="5875053" cy="957858"/>
            <a:chOff x="0" y="0"/>
            <a:chExt cx="7833404" cy="1277145"/>
          </a:xfrm>
        </p:grpSpPr>
        <p:sp>
          <p:nvSpPr>
            <p:cNvPr name="Freeform 39" id="39"/>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0" id="40"/>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الوجيه: عبدالله محمد الحصين</a:t>
              </a:r>
            </a:p>
          </p:txBody>
        </p:sp>
      </p:grpSp>
      <p:grpSp>
        <p:nvGrpSpPr>
          <p:cNvPr name="Group 41" id="41"/>
          <p:cNvGrpSpPr/>
          <p:nvPr/>
        </p:nvGrpSpPr>
        <p:grpSpPr>
          <a:xfrm rot="0">
            <a:off x="1612781" y="4923748"/>
            <a:ext cx="5875053" cy="957858"/>
            <a:chOff x="0" y="0"/>
            <a:chExt cx="7833404" cy="1277145"/>
          </a:xfrm>
        </p:grpSpPr>
        <p:sp>
          <p:nvSpPr>
            <p:cNvPr name="Freeform 42" id="42"/>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3" id="43"/>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الوجيه: ابراهيم علي العبودي</a:t>
              </a:r>
            </a:p>
          </p:txBody>
        </p:sp>
      </p:grpSp>
      <p:grpSp>
        <p:nvGrpSpPr>
          <p:cNvPr name="Group 44" id="44"/>
          <p:cNvGrpSpPr/>
          <p:nvPr/>
        </p:nvGrpSpPr>
        <p:grpSpPr>
          <a:xfrm rot="0">
            <a:off x="8307123" y="4923748"/>
            <a:ext cx="5875053" cy="957858"/>
            <a:chOff x="0" y="0"/>
            <a:chExt cx="7833404" cy="1277145"/>
          </a:xfrm>
        </p:grpSpPr>
        <p:sp>
          <p:nvSpPr>
            <p:cNvPr name="Freeform 45" id="45"/>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6" id="46"/>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م.سليمان عبدالله الحسياني </a:t>
              </a:r>
            </a:p>
          </p:txBody>
        </p:sp>
      </p:grpSp>
      <p:grpSp>
        <p:nvGrpSpPr>
          <p:cNvPr name="Group 47" id="47"/>
          <p:cNvGrpSpPr/>
          <p:nvPr/>
        </p:nvGrpSpPr>
        <p:grpSpPr>
          <a:xfrm rot="0">
            <a:off x="8307123" y="6453106"/>
            <a:ext cx="5875053" cy="957858"/>
            <a:chOff x="0" y="0"/>
            <a:chExt cx="7833404" cy="1277145"/>
          </a:xfrm>
        </p:grpSpPr>
        <p:sp>
          <p:nvSpPr>
            <p:cNvPr name="Freeform 48" id="48"/>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9" id="49"/>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الاستاذ:يوسف صالح العبود</a:t>
              </a:r>
            </a:p>
          </p:txBody>
        </p:sp>
      </p:grpSp>
      <p:grpSp>
        <p:nvGrpSpPr>
          <p:cNvPr name="Group 50" id="50"/>
          <p:cNvGrpSpPr/>
          <p:nvPr/>
        </p:nvGrpSpPr>
        <p:grpSpPr>
          <a:xfrm rot="0">
            <a:off x="1612781" y="6548356"/>
            <a:ext cx="5875053" cy="957858"/>
            <a:chOff x="0" y="0"/>
            <a:chExt cx="7833404" cy="1277145"/>
          </a:xfrm>
        </p:grpSpPr>
        <p:sp>
          <p:nvSpPr>
            <p:cNvPr name="Freeform 51" id="51"/>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52" id="52"/>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مطعم بيت المقمر</a:t>
              </a:r>
            </a:p>
          </p:txBody>
        </p:sp>
      </p:grpSp>
      <p:grpSp>
        <p:nvGrpSpPr>
          <p:cNvPr name="Group 53" id="53"/>
          <p:cNvGrpSpPr/>
          <p:nvPr/>
        </p:nvGrpSpPr>
        <p:grpSpPr>
          <a:xfrm rot="0">
            <a:off x="8307123" y="8077715"/>
            <a:ext cx="5875053" cy="957858"/>
            <a:chOff x="0" y="0"/>
            <a:chExt cx="1547339" cy="252275"/>
          </a:xfrm>
        </p:grpSpPr>
        <p:sp>
          <p:nvSpPr>
            <p:cNvPr name="Freeform 54" id="54"/>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55" id="55"/>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56" id="56"/>
          <p:cNvGrpSpPr/>
          <p:nvPr/>
        </p:nvGrpSpPr>
        <p:grpSpPr>
          <a:xfrm rot="0">
            <a:off x="1612781" y="8172965"/>
            <a:ext cx="5875053" cy="957858"/>
            <a:chOff x="0" y="0"/>
            <a:chExt cx="1547339" cy="252275"/>
          </a:xfrm>
        </p:grpSpPr>
        <p:sp>
          <p:nvSpPr>
            <p:cNvPr name="Freeform 57" id="57"/>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58" id="58"/>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59" id="59"/>
          <p:cNvGrpSpPr/>
          <p:nvPr/>
        </p:nvGrpSpPr>
        <p:grpSpPr>
          <a:xfrm rot="0">
            <a:off x="8307123" y="8077715"/>
            <a:ext cx="5875053" cy="957858"/>
            <a:chOff x="0" y="0"/>
            <a:chExt cx="7833404" cy="1277145"/>
          </a:xfrm>
        </p:grpSpPr>
        <p:sp>
          <p:nvSpPr>
            <p:cNvPr name="Freeform 60" id="60"/>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61" id="61"/>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مروان صالح الدخيل</a:t>
              </a:r>
            </a:p>
          </p:txBody>
        </p:sp>
      </p:grpSp>
      <p:grpSp>
        <p:nvGrpSpPr>
          <p:cNvPr name="Group 62" id="62"/>
          <p:cNvGrpSpPr/>
          <p:nvPr/>
        </p:nvGrpSpPr>
        <p:grpSpPr>
          <a:xfrm rot="0">
            <a:off x="1612781" y="8172965"/>
            <a:ext cx="5875053" cy="957858"/>
            <a:chOff x="0" y="0"/>
            <a:chExt cx="7833404" cy="1277145"/>
          </a:xfrm>
        </p:grpSpPr>
        <p:sp>
          <p:nvSpPr>
            <p:cNvPr name="Freeform 63" id="63"/>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64" id="64"/>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لجنة أهالي محافظة المذنب</a:t>
              </a:r>
            </a:p>
          </p:txBody>
        </p:sp>
      </p:gr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6798017" cy="10287000"/>
          </a:xfrm>
          <a:custGeom>
            <a:avLst/>
            <a:gdLst/>
            <a:ahLst/>
            <a:cxnLst/>
            <a:rect r="r" b="b" t="t" l="l"/>
            <a:pathLst>
              <a:path h="10287000" w="16798017">
                <a:moveTo>
                  <a:pt x="0" y="0"/>
                </a:moveTo>
                <a:lnTo>
                  <a:pt x="16798017" y="0"/>
                </a:lnTo>
                <a:lnTo>
                  <a:pt x="16798017" y="10287000"/>
                </a:lnTo>
                <a:lnTo>
                  <a:pt x="0" y="10287000"/>
                </a:lnTo>
                <a:lnTo>
                  <a:pt x="0" y="0"/>
                </a:lnTo>
                <a:close/>
              </a:path>
            </a:pathLst>
          </a:custGeom>
          <a:blipFill>
            <a:blip r:embed="rId2"/>
            <a:stretch>
              <a:fillRect l="0" t="-11742" r="0" b="-11742"/>
            </a:stretch>
          </a:blipFill>
        </p:spPr>
      </p:sp>
      <p:grpSp>
        <p:nvGrpSpPr>
          <p:cNvPr name="Group 3" id="3"/>
          <p:cNvGrpSpPr/>
          <p:nvPr/>
        </p:nvGrpSpPr>
        <p:grpSpPr>
          <a:xfrm rot="0">
            <a:off x="0" y="0"/>
            <a:ext cx="15924487" cy="10287000"/>
            <a:chOff x="0" y="0"/>
            <a:chExt cx="4194104" cy="2709333"/>
          </a:xfrm>
        </p:grpSpPr>
        <p:sp>
          <p:nvSpPr>
            <p:cNvPr name="Freeform 4" id="4"/>
            <p:cNvSpPr/>
            <p:nvPr/>
          </p:nvSpPr>
          <p:spPr>
            <a:xfrm flipH="false" flipV="false" rot="0">
              <a:off x="0" y="0"/>
              <a:ext cx="4194104" cy="2709333"/>
            </a:xfrm>
            <a:custGeom>
              <a:avLst/>
              <a:gdLst/>
              <a:ahLst/>
              <a:cxnLst/>
              <a:rect r="r" b="b" t="t" l="l"/>
              <a:pathLst>
                <a:path h="2709333" w="4194104">
                  <a:moveTo>
                    <a:pt x="0" y="0"/>
                  </a:moveTo>
                  <a:lnTo>
                    <a:pt x="4194104" y="0"/>
                  </a:lnTo>
                  <a:lnTo>
                    <a:pt x="4194104" y="2709333"/>
                  </a:lnTo>
                  <a:lnTo>
                    <a:pt x="0" y="2709333"/>
                  </a:lnTo>
                  <a:close/>
                </a:path>
              </a:pathLst>
            </a:custGeom>
            <a:solidFill>
              <a:srgbClr val="A48870">
                <a:alpha val="58824"/>
              </a:srgbClr>
            </a:solidFill>
          </p:spPr>
        </p:sp>
        <p:sp>
          <p:nvSpPr>
            <p:cNvPr name="TextBox 5" id="5"/>
            <p:cNvSpPr txBox="true"/>
            <p:nvPr/>
          </p:nvSpPr>
          <p:spPr>
            <a:xfrm>
              <a:off x="0" y="-38100"/>
              <a:ext cx="4194104" cy="274743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661505">
            <a:off x="15187121" y="-43481"/>
            <a:ext cx="3963160" cy="10892316"/>
            <a:chOff x="0" y="0"/>
            <a:chExt cx="1483045" cy="4075988"/>
          </a:xfrm>
        </p:grpSpPr>
        <p:sp>
          <p:nvSpPr>
            <p:cNvPr name="Freeform 7" id="7"/>
            <p:cNvSpPr/>
            <p:nvPr/>
          </p:nvSpPr>
          <p:spPr>
            <a:xfrm flipH="false" flipV="false" rot="0">
              <a:off x="0" y="0"/>
              <a:ext cx="1483045" cy="4075988"/>
            </a:xfrm>
            <a:custGeom>
              <a:avLst/>
              <a:gdLst/>
              <a:ahLst/>
              <a:cxnLst/>
              <a:rect r="r" b="b" t="t" l="l"/>
              <a:pathLst>
                <a:path h="4075988" w="1483045">
                  <a:moveTo>
                    <a:pt x="0" y="0"/>
                  </a:moveTo>
                  <a:lnTo>
                    <a:pt x="1483045" y="0"/>
                  </a:lnTo>
                  <a:lnTo>
                    <a:pt x="1483045" y="4075988"/>
                  </a:lnTo>
                  <a:lnTo>
                    <a:pt x="0" y="4075988"/>
                  </a:lnTo>
                  <a:close/>
                </a:path>
              </a:pathLst>
            </a:custGeom>
            <a:solidFill>
              <a:srgbClr val="AB8742"/>
            </a:solidFill>
          </p:spPr>
        </p:sp>
        <p:sp>
          <p:nvSpPr>
            <p:cNvPr name="TextBox 8" id="8"/>
            <p:cNvSpPr txBox="true"/>
            <p:nvPr/>
          </p:nvSpPr>
          <p:spPr>
            <a:xfrm>
              <a:off x="0" y="-19050"/>
              <a:ext cx="1483045" cy="4095038"/>
            </a:xfrm>
            <a:prstGeom prst="rect">
              <a:avLst/>
            </a:prstGeom>
          </p:spPr>
          <p:txBody>
            <a:bodyPr anchor="ctr" rtlCol="false" tIns="34742" lIns="34742" bIns="34742" rIns="34742"/>
            <a:lstStyle/>
            <a:p>
              <a:pPr algn="ctr">
                <a:lnSpc>
                  <a:spcPts val="1340"/>
                </a:lnSpc>
              </a:pPr>
            </a:p>
          </p:txBody>
        </p:sp>
      </p:grpSp>
      <p:grpSp>
        <p:nvGrpSpPr>
          <p:cNvPr name="Group 9" id="9"/>
          <p:cNvGrpSpPr/>
          <p:nvPr/>
        </p:nvGrpSpPr>
        <p:grpSpPr>
          <a:xfrm rot="793444">
            <a:off x="15527575" y="-2860607"/>
            <a:ext cx="1317047" cy="7543182"/>
            <a:chOff x="0" y="0"/>
            <a:chExt cx="492849" cy="2822717"/>
          </a:xfrm>
        </p:grpSpPr>
        <p:sp>
          <p:nvSpPr>
            <p:cNvPr name="Freeform 10" id="10"/>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8CA87C"/>
            </a:solidFill>
            <a:ln cap="rnd">
              <a:noFill/>
              <a:prstDash val="solid"/>
              <a:round/>
            </a:ln>
          </p:spPr>
        </p:sp>
        <p:sp>
          <p:nvSpPr>
            <p:cNvPr name="TextBox 11" id="11"/>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grpSp>
        <p:nvGrpSpPr>
          <p:cNvPr name="Group 12" id="12"/>
          <p:cNvGrpSpPr/>
          <p:nvPr/>
        </p:nvGrpSpPr>
        <p:grpSpPr>
          <a:xfrm rot="865968">
            <a:off x="16148439" y="-3233048"/>
            <a:ext cx="1317047" cy="7543182"/>
            <a:chOff x="0" y="0"/>
            <a:chExt cx="492849" cy="2822717"/>
          </a:xfrm>
        </p:grpSpPr>
        <p:sp>
          <p:nvSpPr>
            <p:cNvPr name="Freeform 13" id="13"/>
            <p:cNvSpPr/>
            <p:nvPr/>
          </p:nvSpPr>
          <p:spPr>
            <a:xfrm flipH="false" flipV="false" rot="0">
              <a:off x="0" y="0"/>
              <a:ext cx="492849" cy="2822717"/>
            </a:xfrm>
            <a:custGeom>
              <a:avLst/>
              <a:gdLst/>
              <a:ahLst/>
              <a:cxnLst/>
              <a:rect r="r" b="b" t="t" l="l"/>
              <a:pathLst>
                <a:path h="2822717" w="492849">
                  <a:moveTo>
                    <a:pt x="246424" y="0"/>
                  </a:moveTo>
                  <a:lnTo>
                    <a:pt x="246424" y="0"/>
                  </a:lnTo>
                  <a:cubicBezTo>
                    <a:pt x="311780" y="0"/>
                    <a:pt x="374459" y="25963"/>
                    <a:pt x="420673" y="72176"/>
                  </a:cubicBezTo>
                  <a:cubicBezTo>
                    <a:pt x="466886" y="118390"/>
                    <a:pt x="492849" y="181069"/>
                    <a:pt x="492849" y="246424"/>
                  </a:cubicBezTo>
                  <a:lnTo>
                    <a:pt x="492849" y="2576292"/>
                  </a:lnTo>
                  <a:cubicBezTo>
                    <a:pt x="492849" y="2712389"/>
                    <a:pt x="382521" y="2822717"/>
                    <a:pt x="246424" y="2822717"/>
                  </a:cubicBezTo>
                  <a:lnTo>
                    <a:pt x="246424" y="2822717"/>
                  </a:lnTo>
                  <a:cubicBezTo>
                    <a:pt x="110328" y="2822717"/>
                    <a:pt x="0" y="2712389"/>
                    <a:pt x="0" y="2576292"/>
                  </a:cubicBezTo>
                  <a:lnTo>
                    <a:pt x="0" y="246424"/>
                  </a:lnTo>
                  <a:cubicBezTo>
                    <a:pt x="0" y="110328"/>
                    <a:pt x="110328" y="0"/>
                    <a:pt x="246424" y="0"/>
                  </a:cubicBezTo>
                  <a:close/>
                </a:path>
              </a:pathLst>
            </a:custGeom>
            <a:solidFill>
              <a:srgbClr val="000000">
                <a:alpha val="0"/>
              </a:srgbClr>
            </a:solidFill>
            <a:ln w="76200" cap="rnd">
              <a:solidFill>
                <a:srgbClr val="FFFFFF"/>
              </a:solidFill>
              <a:prstDash val="solid"/>
              <a:round/>
            </a:ln>
          </p:spPr>
        </p:sp>
        <p:sp>
          <p:nvSpPr>
            <p:cNvPr name="TextBox 14" id="14"/>
            <p:cNvSpPr txBox="true"/>
            <p:nvPr/>
          </p:nvSpPr>
          <p:spPr>
            <a:xfrm>
              <a:off x="0" y="-19050"/>
              <a:ext cx="492849" cy="2841767"/>
            </a:xfrm>
            <a:prstGeom prst="rect">
              <a:avLst/>
            </a:prstGeom>
          </p:spPr>
          <p:txBody>
            <a:bodyPr anchor="ctr" rtlCol="false" tIns="34742" lIns="34742" bIns="34742" rIns="34742"/>
            <a:lstStyle/>
            <a:p>
              <a:pPr algn="ctr">
                <a:lnSpc>
                  <a:spcPts val="1340"/>
                </a:lnSpc>
                <a:spcBef>
                  <a:spcPct val="0"/>
                </a:spcBef>
              </a:pPr>
            </a:p>
          </p:txBody>
        </p:sp>
      </p:grpSp>
      <p:sp>
        <p:nvSpPr>
          <p:cNvPr name="Freeform 15" id="15"/>
          <p:cNvSpPr/>
          <p:nvPr/>
        </p:nvSpPr>
        <p:spPr>
          <a:xfrm flipH="false" flipV="false" rot="0">
            <a:off x="829181" y="63808"/>
            <a:ext cx="2665142" cy="2669306"/>
          </a:xfrm>
          <a:custGeom>
            <a:avLst/>
            <a:gdLst/>
            <a:ahLst/>
            <a:cxnLst/>
            <a:rect r="r" b="b" t="t" l="l"/>
            <a:pathLst>
              <a:path h="2669306" w="2665142">
                <a:moveTo>
                  <a:pt x="0" y="0"/>
                </a:moveTo>
                <a:lnTo>
                  <a:pt x="2665142" y="0"/>
                </a:lnTo>
                <a:lnTo>
                  <a:pt x="2665142" y="2669306"/>
                </a:lnTo>
                <a:lnTo>
                  <a:pt x="0" y="2669306"/>
                </a:lnTo>
                <a:lnTo>
                  <a:pt x="0" y="0"/>
                </a:lnTo>
                <a:close/>
              </a:path>
            </a:pathLst>
          </a:custGeom>
          <a:blipFill>
            <a:blip r:embed="rId3"/>
            <a:stretch>
              <a:fillRect l="0" t="0" r="0" b="0"/>
            </a:stretch>
          </a:blipFill>
        </p:spPr>
      </p:sp>
      <p:sp>
        <p:nvSpPr>
          <p:cNvPr name="TextBox 16" id="16"/>
          <p:cNvSpPr txBox="true"/>
          <p:nvPr/>
        </p:nvSpPr>
        <p:spPr>
          <a:xfrm rot="0">
            <a:off x="6402939" y="933450"/>
            <a:ext cx="7673299" cy="861956"/>
          </a:xfrm>
          <a:prstGeom prst="rect">
            <a:avLst/>
          </a:prstGeom>
        </p:spPr>
        <p:txBody>
          <a:bodyPr anchor="t" rtlCol="false" tIns="0" lIns="0" bIns="0" rIns="0">
            <a:spAutoFit/>
          </a:bodyPr>
          <a:lstStyle/>
          <a:p>
            <a:pPr algn="ctr" rtl="true">
              <a:lnSpc>
                <a:spcPts val="7092"/>
              </a:lnSpc>
            </a:pPr>
            <a:r>
              <a:rPr lang="ar-EG" b="true" sz="5066">
                <a:solidFill>
                  <a:srgbClr val="54A021"/>
                </a:solidFill>
                <a:latin typeface="Expo Arabic 1 Semi-Bold"/>
                <a:ea typeface="Expo Arabic 1 Semi-Bold"/>
                <a:cs typeface="Expo Arabic 1 Semi-Bold"/>
                <a:sym typeface="Expo Arabic 1 Semi-Bold"/>
                <a:rtl val="true"/>
              </a:rPr>
              <a:t>شكرا للعاملين على المشروع</a:t>
            </a:r>
          </a:p>
        </p:txBody>
      </p:sp>
      <p:grpSp>
        <p:nvGrpSpPr>
          <p:cNvPr name="Group 17" id="17"/>
          <p:cNvGrpSpPr/>
          <p:nvPr/>
        </p:nvGrpSpPr>
        <p:grpSpPr>
          <a:xfrm rot="0">
            <a:off x="8307123" y="3397380"/>
            <a:ext cx="5875053" cy="957858"/>
            <a:chOff x="0" y="0"/>
            <a:chExt cx="1547339" cy="252275"/>
          </a:xfrm>
        </p:grpSpPr>
        <p:sp>
          <p:nvSpPr>
            <p:cNvPr name="Freeform 18" id="18"/>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19" id="19"/>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0" id="20"/>
          <p:cNvGrpSpPr/>
          <p:nvPr/>
        </p:nvGrpSpPr>
        <p:grpSpPr>
          <a:xfrm rot="0">
            <a:off x="1612781" y="3397380"/>
            <a:ext cx="5875053" cy="957858"/>
            <a:chOff x="0" y="0"/>
            <a:chExt cx="1547339" cy="252275"/>
          </a:xfrm>
        </p:grpSpPr>
        <p:sp>
          <p:nvSpPr>
            <p:cNvPr name="Freeform 21" id="21"/>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22" id="22"/>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3" id="23"/>
          <p:cNvGrpSpPr/>
          <p:nvPr/>
        </p:nvGrpSpPr>
        <p:grpSpPr>
          <a:xfrm rot="0">
            <a:off x="8307123" y="4923748"/>
            <a:ext cx="5875053" cy="957858"/>
            <a:chOff x="0" y="0"/>
            <a:chExt cx="1547339" cy="252275"/>
          </a:xfrm>
        </p:grpSpPr>
        <p:sp>
          <p:nvSpPr>
            <p:cNvPr name="Freeform 24" id="24"/>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25" id="25"/>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6" id="26"/>
          <p:cNvGrpSpPr/>
          <p:nvPr/>
        </p:nvGrpSpPr>
        <p:grpSpPr>
          <a:xfrm rot="0">
            <a:off x="1612781" y="4923748"/>
            <a:ext cx="5875053" cy="957858"/>
            <a:chOff x="0" y="0"/>
            <a:chExt cx="1547339" cy="252275"/>
          </a:xfrm>
        </p:grpSpPr>
        <p:sp>
          <p:nvSpPr>
            <p:cNvPr name="Freeform 27" id="27"/>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28" id="28"/>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29" id="29"/>
          <p:cNvGrpSpPr/>
          <p:nvPr/>
        </p:nvGrpSpPr>
        <p:grpSpPr>
          <a:xfrm rot="0">
            <a:off x="8307123" y="6453106"/>
            <a:ext cx="5875053" cy="957858"/>
            <a:chOff x="0" y="0"/>
            <a:chExt cx="1547339" cy="252275"/>
          </a:xfrm>
        </p:grpSpPr>
        <p:sp>
          <p:nvSpPr>
            <p:cNvPr name="Freeform 30" id="30"/>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31" id="31"/>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32" id="32"/>
          <p:cNvGrpSpPr/>
          <p:nvPr/>
        </p:nvGrpSpPr>
        <p:grpSpPr>
          <a:xfrm rot="0">
            <a:off x="1612781" y="6548356"/>
            <a:ext cx="5875053" cy="957858"/>
            <a:chOff x="0" y="0"/>
            <a:chExt cx="1547339" cy="252275"/>
          </a:xfrm>
        </p:grpSpPr>
        <p:sp>
          <p:nvSpPr>
            <p:cNvPr name="Freeform 33" id="33"/>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34" id="34"/>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35" id="35"/>
          <p:cNvGrpSpPr/>
          <p:nvPr/>
        </p:nvGrpSpPr>
        <p:grpSpPr>
          <a:xfrm rot="0">
            <a:off x="8307123" y="3397380"/>
            <a:ext cx="5875053" cy="957858"/>
            <a:chOff x="0" y="0"/>
            <a:chExt cx="7833404" cy="1277145"/>
          </a:xfrm>
        </p:grpSpPr>
        <p:sp>
          <p:nvSpPr>
            <p:cNvPr name="Freeform 36" id="36"/>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37" id="37"/>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المهندس: محمد عبدالله القنيصي </a:t>
              </a:r>
            </a:p>
          </p:txBody>
        </p:sp>
      </p:grpSp>
      <p:grpSp>
        <p:nvGrpSpPr>
          <p:cNvPr name="Group 38" id="38"/>
          <p:cNvGrpSpPr/>
          <p:nvPr/>
        </p:nvGrpSpPr>
        <p:grpSpPr>
          <a:xfrm rot="0">
            <a:off x="1612781" y="3397380"/>
            <a:ext cx="5875053" cy="957858"/>
            <a:chOff x="0" y="0"/>
            <a:chExt cx="7833404" cy="1277145"/>
          </a:xfrm>
        </p:grpSpPr>
        <p:sp>
          <p:nvSpPr>
            <p:cNvPr name="Freeform 39" id="39"/>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0" id="40"/>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فهد محمد المطلق  </a:t>
              </a:r>
            </a:p>
          </p:txBody>
        </p:sp>
      </p:grpSp>
      <p:grpSp>
        <p:nvGrpSpPr>
          <p:cNvPr name="Group 41" id="41"/>
          <p:cNvGrpSpPr/>
          <p:nvPr/>
        </p:nvGrpSpPr>
        <p:grpSpPr>
          <a:xfrm rot="0">
            <a:off x="1612781" y="4923748"/>
            <a:ext cx="5875053" cy="1240993"/>
            <a:chOff x="0" y="0"/>
            <a:chExt cx="7833404" cy="1654658"/>
          </a:xfrm>
        </p:grpSpPr>
        <p:sp>
          <p:nvSpPr>
            <p:cNvPr name="Freeform 42" id="42"/>
            <p:cNvSpPr/>
            <p:nvPr/>
          </p:nvSpPr>
          <p:spPr>
            <a:xfrm flipH="false" flipV="false" rot="0">
              <a:off x="0" y="0"/>
              <a:ext cx="7833405" cy="1654658"/>
            </a:xfrm>
            <a:custGeom>
              <a:avLst/>
              <a:gdLst/>
              <a:ahLst/>
              <a:cxnLst/>
              <a:rect r="r" b="b" t="t" l="l"/>
              <a:pathLst>
                <a:path h="1654658" w="7833405">
                  <a:moveTo>
                    <a:pt x="0" y="0"/>
                  </a:moveTo>
                  <a:lnTo>
                    <a:pt x="7833405" y="0"/>
                  </a:lnTo>
                  <a:lnTo>
                    <a:pt x="7833405" y="1654658"/>
                  </a:lnTo>
                  <a:lnTo>
                    <a:pt x="0" y="1654658"/>
                  </a:lnTo>
                  <a:close/>
                </a:path>
              </a:pathLst>
            </a:custGeom>
            <a:solidFill>
              <a:srgbClr val="000000">
                <a:alpha val="0"/>
              </a:srgbClr>
            </a:solidFill>
          </p:spPr>
        </p:sp>
        <p:sp>
          <p:nvSpPr>
            <p:cNvPr name="TextBox 43" id="43"/>
            <p:cNvSpPr txBox="true"/>
            <p:nvPr/>
          </p:nvSpPr>
          <p:spPr>
            <a:xfrm>
              <a:off x="0" y="0"/>
              <a:ext cx="7833404" cy="1654658"/>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ابراهيم عبدالرحمن الوضاخي</a:t>
              </a:r>
            </a:p>
          </p:txBody>
        </p:sp>
      </p:grpSp>
      <p:grpSp>
        <p:nvGrpSpPr>
          <p:cNvPr name="Group 44" id="44"/>
          <p:cNvGrpSpPr/>
          <p:nvPr/>
        </p:nvGrpSpPr>
        <p:grpSpPr>
          <a:xfrm rot="0">
            <a:off x="8307123" y="4923748"/>
            <a:ext cx="5875053" cy="957858"/>
            <a:chOff x="0" y="0"/>
            <a:chExt cx="7833404" cy="1277145"/>
          </a:xfrm>
        </p:grpSpPr>
        <p:sp>
          <p:nvSpPr>
            <p:cNvPr name="Freeform 45" id="45"/>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6" id="46"/>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خالد محمد الحارثي</a:t>
              </a:r>
            </a:p>
          </p:txBody>
        </p:sp>
      </p:grpSp>
      <p:grpSp>
        <p:nvGrpSpPr>
          <p:cNvPr name="Group 47" id="47"/>
          <p:cNvGrpSpPr/>
          <p:nvPr/>
        </p:nvGrpSpPr>
        <p:grpSpPr>
          <a:xfrm rot="0">
            <a:off x="8307123" y="6453106"/>
            <a:ext cx="5875053" cy="957858"/>
            <a:chOff x="0" y="0"/>
            <a:chExt cx="7833404" cy="1277145"/>
          </a:xfrm>
        </p:grpSpPr>
        <p:sp>
          <p:nvSpPr>
            <p:cNvPr name="Freeform 48" id="48"/>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49" id="49"/>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سليمان ابراهيم الحسياني</a:t>
              </a:r>
            </a:p>
          </p:txBody>
        </p:sp>
      </p:grpSp>
      <p:grpSp>
        <p:nvGrpSpPr>
          <p:cNvPr name="Group 50" id="50"/>
          <p:cNvGrpSpPr/>
          <p:nvPr/>
        </p:nvGrpSpPr>
        <p:grpSpPr>
          <a:xfrm rot="0">
            <a:off x="1612781" y="6548356"/>
            <a:ext cx="5875053" cy="1240993"/>
            <a:chOff x="0" y="0"/>
            <a:chExt cx="7833404" cy="1654658"/>
          </a:xfrm>
        </p:grpSpPr>
        <p:sp>
          <p:nvSpPr>
            <p:cNvPr name="Freeform 51" id="51"/>
            <p:cNvSpPr/>
            <p:nvPr/>
          </p:nvSpPr>
          <p:spPr>
            <a:xfrm flipH="false" flipV="false" rot="0">
              <a:off x="0" y="0"/>
              <a:ext cx="7833405" cy="1654658"/>
            </a:xfrm>
            <a:custGeom>
              <a:avLst/>
              <a:gdLst/>
              <a:ahLst/>
              <a:cxnLst/>
              <a:rect r="r" b="b" t="t" l="l"/>
              <a:pathLst>
                <a:path h="1654658" w="7833405">
                  <a:moveTo>
                    <a:pt x="0" y="0"/>
                  </a:moveTo>
                  <a:lnTo>
                    <a:pt x="7833405" y="0"/>
                  </a:lnTo>
                  <a:lnTo>
                    <a:pt x="7833405" y="1654658"/>
                  </a:lnTo>
                  <a:lnTo>
                    <a:pt x="0" y="1654658"/>
                  </a:lnTo>
                  <a:close/>
                </a:path>
              </a:pathLst>
            </a:custGeom>
            <a:solidFill>
              <a:srgbClr val="000000">
                <a:alpha val="0"/>
              </a:srgbClr>
            </a:solidFill>
          </p:spPr>
        </p:sp>
        <p:sp>
          <p:nvSpPr>
            <p:cNvPr name="TextBox 52" id="52"/>
            <p:cNvSpPr txBox="true"/>
            <p:nvPr/>
          </p:nvSpPr>
          <p:spPr>
            <a:xfrm>
              <a:off x="0" y="0"/>
              <a:ext cx="7833404" cy="1654658"/>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عبدالرحمن عبدالله الدهلاوي</a:t>
              </a:r>
            </a:p>
          </p:txBody>
        </p:sp>
      </p:grpSp>
      <p:grpSp>
        <p:nvGrpSpPr>
          <p:cNvPr name="Group 53" id="53"/>
          <p:cNvGrpSpPr/>
          <p:nvPr/>
        </p:nvGrpSpPr>
        <p:grpSpPr>
          <a:xfrm rot="0">
            <a:off x="8307123" y="8077715"/>
            <a:ext cx="5875053" cy="957858"/>
            <a:chOff x="0" y="0"/>
            <a:chExt cx="1547339" cy="252275"/>
          </a:xfrm>
        </p:grpSpPr>
        <p:sp>
          <p:nvSpPr>
            <p:cNvPr name="Freeform 54" id="54"/>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55" id="55"/>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56" id="56"/>
          <p:cNvGrpSpPr/>
          <p:nvPr/>
        </p:nvGrpSpPr>
        <p:grpSpPr>
          <a:xfrm rot="0">
            <a:off x="1612781" y="8172965"/>
            <a:ext cx="5875053" cy="957858"/>
            <a:chOff x="0" y="0"/>
            <a:chExt cx="1547339" cy="252275"/>
          </a:xfrm>
        </p:grpSpPr>
        <p:sp>
          <p:nvSpPr>
            <p:cNvPr name="Freeform 57" id="57"/>
            <p:cNvSpPr/>
            <p:nvPr/>
          </p:nvSpPr>
          <p:spPr>
            <a:xfrm flipH="false" flipV="false" rot="0">
              <a:off x="0" y="0"/>
              <a:ext cx="1547339" cy="252275"/>
            </a:xfrm>
            <a:custGeom>
              <a:avLst/>
              <a:gdLst/>
              <a:ahLst/>
              <a:cxnLst/>
              <a:rect r="r" b="b" t="t" l="l"/>
              <a:pathLst>
                <a:path h="252275" w="1547339">
                  <a:moveTo>
                    <a:pt x="67206" y="0"/>
                  </a:moveTo>
                  <a:lnTo>
                    <a:pt x="1480133" y="0"/>
                  </a:lnTo>
                  <a:cubicBezTo>
                    <a:pt x="1517250" y="0"/>
                    <a:pt x="1547339" y="30089"/>
                    <a:pt x="1547339" y="67206"/>
                  </a:cubicBezTo>
                  <a:lnTo>
                    <a:pt x="1547339" y="185070"/>
                  </a:lnTo>
                  <a:cubicBezTo>
                    <a:pt x="1547339" y="222186"/>
                    <a:pt x="1517250" y="252275"/>
                    <a:pt x="1480133" y="252275"/>
                  </a:cubicBezTo>
                  <a:lnTo>
                    <a:pt x="67206" y="252275"/>
                  </a:lnTo>
                  <a:cubicBezTo>
                    <a:pt x="30089" y="252275"/>
                    <a:pt x="0" y="222186"/>
                    <a:pt x="0" y="185070"/>
                  </a:cubicBezTo>
                  <a:lnTo>
                    <a:pt x="0" y="67206"/>
                  </a:lnTo>
                  <a:cubicBezTo>
                    <a:pt x="0" y="30089"/>
                    <a:pt x="30089" y="0"/>
                    <a:pt x="67206" y="0"/>
                  </a:cubicBezTo>
                  <a:close/>
                </a:path>
              </a:pathLst>
            </a:custGeom>
            <a:solidFill>
              <a:srgbClr val="FFF9F3"/>
            </a:solidFill>
          </p:spPr>
        </p:sp>
        <p:sp>
          <p:nvSpPr>
            <p:cNvPr name="TextBox 58" id="58"/>
            <p:cNvSpPr txBox="true"/>
            <p:nvPr/>
          </p:nvSpPr>
          <p:spPr>
            <a:xfrm>
              <a:off x="0" y="-28575"/>
              <a:ext cx="1547339" cy="280850"/>
            </a:xfrm>
            <a:prstGeom prst="rect">
              <a:avLst/>
            </a:prstGeom>
          </p:spPr>
          <p:txBody>
            <a:bodyPr anchor="ctr" rtlCol="false" tIns="50800" lIns="50800" bIns="50800" rIns="50800"/>
            <a:lstStyle/>
            <a:p>
              <a:pPr algn="ctr">
                <a:lnSpc>
                  <a:spcPts val="1960"/>
                </a:lnSpc>
              </a:pPr>
            </a:p>
          </p:txBody>
        </p:sp>
      </p:grpSp>
      <p:grpSp>
        <p:nvGrpSpPr>
          <p:cNvPr name="Group 59" id="59"/>
          <p:cNvGrpSpPr/>
          <p:nvPr/>
        </p:nvGrpSpPr>
        <p:grpSpPr>
          <a:xfrm rot="0">
            <a:off x="8307123" y="8077715"/>
            <a:ext cx="5875053" cy="957858"/>
            <a:chOff x="0" y="0"/>
            <a:chExt cx="7833404" cy="1277145"/>
          </a:xfrm>
        </p:grpSpPr>
        <p:sp>
          <p:nvSpPr>
            <p:cNvPr name="Freeform 60" id="60"/>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61" id="61"/>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مهند ابراهيم الدهيمان</a:t>
              </a:r>
            </a:p>
          </p:txBody>
        </p:sp>
      </p:grpSp>
      <p:grpSp>
        <p:nvGrpSpPr>
          <p:cNvPr name="Group 62" id="62"/>
          <p:cNvGrpSpPr/>
          <p:nvPr/>
        </p:nvGrpSpPr>
        <p:grpSpPr>
          <a:xfrm rot="0">
            <a:off x="1612781" y="8172965"/>
            <a:ext cx="5875053" cy="957858"/>
            <a:chOff x="0" y="0"/>
            <a:chExt cx="7833404" cy="1277145"/>
          </a:xfrm>
        </p:grpSpPr>
        <p:sp>
          <p:nvSpPr>
            <p:cNvPr name="Freeform 63" id="63"/>
            <p:cNvSpPr/>
            <p:nvPr/>
          </p:nvSpPr>
          <p:spPr>
            <a:xfrm flipH="false" flipV="false" rot="0">
              <a:off x="0" y="0"/>
              <a:ext cx="7833405" cy="1277145"/>
            </a:xfrm>
            <a:custGeom>
              <a:avLst/>
              <a:gdLst/>
              <a:ahLst/>
              <a:cxnLst/>
              <a:rect r="r" b="b" t="t" l="l"/>
              <a:pathLst>
                <a:path h="1277145" w="7833405">
                  <a:moveTo>
                    <a:pt x="0" y="0"/>
                  </a:moveTo>
                  <a:lnTo>
                    <a:pt x="7833405" y="0"/>
                  </a:lnTo>
                  <a:lnTo>
                    <a:pt x="7833405" y="1277145"/>
                  </a:lnTo>
                  <a:lnTo>
                    <a:pt x="0" y="1277145"/>
                  </a:lnTo>
                  <a:close/>
                </a:path>
              </a:pathLst>
            </a:custGeom>
            <a:solidFill>
              <a:srgbClr val="000000">
                <a:alpha val="0"/>
              </a:srgbClr>
            </a:solidFill>
          </p:spPr>
        </p:sp>
        <p:sp>
          <p:nvSpPr>
            <p:cNvPr name="TextBox 64" id="64"/>
            <p:cNvSpPr txBox="true"/>
            <p:nvPr/>
          </p:nvSpPr>
          <p:spPr>
            <a:xfrm>
              <a:off x="0" y="0"/>
              <a:ext cx="7833404" cy="1277145"/>
            </a:xfrm>
            <a:prstGeom prst="rect">
              <a:avLst/>
            </a:prstGeom>
          </p:spPr>
          <p:txBody>
            <a:bodyPr anchor="ctr" rtlCol="false" tIns="0" lIns="0" bIns="0" rIns="0"/>
            <a:lstStyle/>
            <a:p>
              <a:pPr algn="ctr" rtl="true">
                <a:lnSpc>
                  <a:spcPts val="3840"/>
                </a:lnSpc>
              </a:pPr>
              <a:r>
                <a:rPr lang="ar-EG" b="true" sz="3200">
                  <a:solidFill>
                    <a:srgbClr val="A48870"/>
                  </a:solidFill>
                  <a:latin typeface="Expo Arabic 1 Semi-Bold"/>
                  <a:ea typeface="Expo Arabic 1 Semi-Bold"/>
                  <a:cs typeface="Expo Arabic 1 Semi-Bold"/>
                  <a:sym typeface="Expo Arabic 1 Semi-Bold"/>
                  <a:rtl val="true"/>
                </a:rPr>
                <a:t>الاستاذ: ياسر ابراهيم اليحياء </a:t>
              </a:r>
            </a:p>
          </p:txBody>
        </p:sp>
      </p:gr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DAGe3STYSoU</dc:identifier>
  <dcterms:modified xsi:type="dcterms:W3CDTF">2011-08-01T06:04:30Z</dcterms:modified>
  <cp:revision>1</cp:revision>
  <dc:title>تقرير نهائي جيل</dc:title>
</cp:coreProperties>
</file>